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96" r:id="rId3"/>
    <p:sldId id="258" r:id="rId4"/>
    <p:sldId id="261" r:id="rId5"/>
    <p:sldId id="297" r:id="rId6"/>
    <p:sldId id="299" r:id="rId7"/>
    <p:sldId id="358" r:id="rId8"/>
    <p:sldId id="298" r:id="rId9"/>
    <p:sldId id="357" r:id="rId10"/>
    <p:sldId id="300" r:id="rId11"/>
    <p:sldId id="306" r:id="rId12"/>
    <p:sldId id="301" r:id="rId13"/>
    <p:sldId id="302" r:id="rId14"/>
    <p:sldId id="303" r:id="rId15"/>
    <p:sldId id="270" r:id="rId16"/>
    <p:sldId id="360" r:id="rId17"/>
    <p:sldId id="335" r:id="rId18"/>
    <p:sldId id="332" r:id="rId19"/>
    <p:sldId id="359" r:id="rId20"/>
    <p:sldId id="361" r:id="rId21"/>
    <p:sldId id="362" r:id="rId22"/>
    <p:sldId id="309" r:id="rId23"/>
    <p:sldId id="329" r:id="rId24"/>
    <p:sldId id="336" r:id="rId25"/>
    <p:sldId id="310" r:id="rId26"/>
    <p:sldId id="307" r:id="rId27"/>
    <p:sldId id="331" r:id="rId28"/>
    <p:sldId id="308" r:id="rId29"/>
    <p:sldId id="314" r:id="rId30"/>
    <p:sldId id="322" r:id="rId31"/>
    <p:sldId id="351" r:id="rId32"/>
    <p:sldId id="312" r:id="rId33"/>
    <p:sldId id="304" r:id="rId34"/>
    <p:sldId id="320" r:id="rId35"/>
    <p:sldId id="340" r:id="rId36"/>
    <p:sldId id="363" r:id="rId37"/>
    <p:sldId id="364" r:id="rId38"/>
    <p:sldId id="368" r:id="rId39"/>
    <p:sldId id="366" r:id="rId40"/>
    <p:sldId id="367" r:id="rId41"/>
    <p:sldId id="313" r:id="rId42"/>
    <p:sldId id="350" r:id="rId43"/>
    <p:sldId id="370" r:id="rId44"/>
    <p:sldId id="374" r:id="rId45"/>
    <p:sldId id="316" r:id="rId46"/>
    <p:sldId id="371" r:id="rId47"/>
    <p:sldId id="373" r:id="rId48"/>
    <p:sldId id="369" r:id="rId49"/>
    <p:sldId id="356" r:id="rId50"/>
    <p:sldId id="278" r:id="rId51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53"/>
      <p:bold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Barlow Light" panose="020B0604020202020204" charset="0"/>
      <p:regular r:id="rId59"/>
      <p:bold r:id="rId60"/>
      <p:italic r:id="rId61"/>
      <p:boldItalic r:id="rId62"/>
    </p:embeddedFont>
    <p:embeddedFont>
      <p:font typeface="맑은 고딕" panose="020B0503020000020004" pitchFamily="34" charset="-127"/>
      <p:regular r:id="rId63"/>
      <p:bold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  <p:embeddedFont>
      <p:font typeface="Microsoft Sans Serif" panose="020B0604020202020204" pitchFamily="34" charset="0"/>
      <p:regular r:id="rId69"/>
    </p:embeddedFont>
    <p:embeddedFont>
      <p:font typeface="Barlow SemiBold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800"/>
    <a:srgbClr val="000003"/>
    <a:srgbClr val="FFFF00"/>
    <a:srgbClr val="0404FB"/>
    <a:srgbClr val="1DA1F2"/>
    <a:srgbClr val="FFFFFF"/>
    <a:srgbClr val="39B54A"/>
    <a:srgbClr val="008000"/>
    <a:srgbClr val="FFBB75"/>
    <a:srgbClr val="BC7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3DFB21-A2B3-456C-831E-7C59E0089168}" v="14" dt="2021-12-30T20:28:55.671"/>
    <p1510:client id="{C4FC89F0-5363-4554-91A3-F30655B3122A}" v="1" dt="2021-12-30T20:58:12.808"/>
  </p1510:revLst>
</p1510:revInfo>
</file>

<file path=ppt/tableStyles.xml><?xml version="1.0" encoding="utf-8"?>
<a:tblStyleLst xmlns:a="http://schemas.openxmlformats.org/drawingml/2006/main" def="{E960CA2F-AD4F-43A7-B7A6-27E5CA5AA7E8}">
  <a:tblStyle styleId="{E960CA2F-AD4F-43A7-B7A6-27E5CA5AA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1679FC-7606-471D-BB11-6C18445E7F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8" y="28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16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38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59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61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441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132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36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42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9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802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103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11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18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68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13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42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25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28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968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70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57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110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536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385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625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190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391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180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38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6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4895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673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091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43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6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907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979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7030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0950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00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9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1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89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0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" name="Google Shape;364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5" name="Google Shape;365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7" name="Google Shape;387;p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8" name="Google Shape;388;p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58" r:id="rId6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09601" y="1541675"/>
            <a:ext cx="6148038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/>
              <a:t>PROJECT 4</a:t>
            </a:r>
            <a:br>
              <a:rPr lang="en" sz="4400" b="1" dirty="0" smtClean="0"/>
            </a:br>
            <a:r>
              <a:rPr lang="en" sz="4400" b="1" dirty="0" smtClean="0"/>
              <a:t>SEGMENTATION </a:t>
            </a:r>
            <a:r>
              <a:rPr lang="en" sz="4400" b="1" dirty="0"/>
              <a:t>CLIENT D’UN </a:t>
            </a:r>
            <a:r>
              <a:rPr lang="en" sz="4400" b="1" dirty="0" smtClean="0"/>
              <a:t>SITE e-COMMERCE</a:t>
            </a:r>
            <a:endParaRPr sz="4400" b="1" dirty="0"/>
          </a:p>
        </p:txBody>
      </p:sp>
      <p:sp>
        <p:nvSpPr>
          <p:cNvPr id="3" name="Google Shape;602;p23">
            <a:extLst>
              <a:ext uri="{FF2B5EF4-FFF2-40B4-BE49-F238E27FC236}">
                <a16:creationId xmlns:a16="http://schemas.microsoft.com/office/drawing/2014/main" id="{E8073751-04E1-41CD-A653-3FBF6AAB1F04}"/>
              </a:ext>
            </a:extLst>
          </p:cNvPr>
          <p:cNvSpPr txBox="1">
            <a:spLocks/>
          </p:cNvSpPr>
          <p:nvPr/>
        </p:nvSpPr>
        <p:spPr>
          <a:xfrm>
            <a:off x="6126421" y="1827119"/>
            <a:ext cx="3187726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US" sz="1800" dirty="0" err="1">
                <a:solidFill>
                  <a:schemeClr val="dk1"/>
                </a:solidFill>
              </a:rPr>
              <a:t>Étudiant</a:t>
            </a:r>
            <a:r>
              <a:rPr lang="en-US" sz="1800" dirty="0">
                <a:solidFill>
                  <a:schemeClr val="dk1"/>
                </a:solidFill>
              </a:rPr>
              <a:t> : </a:t>
            </a:r>
            <a:r>
              <a:rPr lang="en-US" sz="1800" dirty="0" smtClean="0">
                <a:solidFill>
                  <a:schemeClr val="dk1"/>
                </a:solidFill>
              </a:rPr>
              <a:t>  </a:t>
            </a:r>
            <a:r>
              <a:rPr lang="en-US" sz="1800" dirty="0" err="1" smtClean="0">
                <a:solidFill>
                  <a:schemeClr val="dk1"/>
                </a:solidFill>
              </a:rPr>
              <a:t>Zeruk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Viktoriya</a:t>
            </a:r>
            <a:endParaRPr lang="en-US" sz="1800" dirty="0">
              <a:solidFill>
                <a:schemeClr val="dk1"/>
              </a:solidFill>
            </a:endParaRPr>
          </a:p>
          <a:p>
            <a:r>
              <a:rPr lang="en-US" sz="1800" dirty="0">
                <a:solidFill>
                  <a:schemeClr val="dk1"/>
                </a:solidFill>
              </a:rPr>
              <a:t>Mentor :   </a:t>
            </a:r>
            <a:r>
              <a:rPr lang="en-US" sz="1800" dirty="0" smtClean="0">
                <a:solidFill>
                  <a:schemeClr val="dk1"/>
                </a:solidFill>
              </a:rPr>
              <a:t>   Adrian Rodriguez</a:t>
            </a:r>
            <a:endParaRPr lang="en-US" sz="1800" dirty="0" smtClean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  <a:p>
            <a:pPr algn="ctr"/>
            <a:r>
              <a:rPr lang="en-US" sz="1800" i="1" dirty="0" smtClean="0">
                <a:solidFill>
                  <a:schemeClr val="dk1"/>
                </a:solidFill>
              </a:rPr>
              <a:t>31</a:t>
            </a:r>
            <a:r>
              <a:rPr lang="en-US" sz="1800" i="1" dirty="0" smtClean="0">
                <a:solidFill>
                  <a:schemeClr val="dk1"/>
                </a:solidFill>
              </a:rPr>
              <a:t>/05/2022</a:t>
            </a:r>
            <a:endParaRPr lang="en-US" sz="1800" i="1" dirty="0">
              <a:solidFill>
                <a:schemeClr val="dk1"/>
              </a:solidFill>
            </a:endParaRPr>
          </a:p>
        </p:txBody>
      </p:sp>
      <p:pic>
        <p:nvPicPr>
          <p:cNvPr id="4" name="Image 7">
            <a:extLst>
              <a:ext uri="{FF2B5EF4-FFF2-40B4-BE49-F238E27FC236}">
                <a16:creationId xmlns:a16="http://schemas.microsoft.com/office/drawing/2014/main" id="{ED3D4CC1-61F6-4D01-8FAC-88DA5163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88" y="4422388"/>
            <a:ext cx="721112" cy="721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7" y="4230406"/>
            <a:ext cx="1962615" cy="1105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81123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2. ANALYSE EXPLORATOIRE</a:t>
            </a:r>
          </a:p>
        </p:txBody>
      </p:sp>
    </p:spTree>
    <p:extLst>
      <p:ext uri="{BB962C8B-B14F-4D97-AF65-F5344CB8AC3E}">
        <p14:creationId xmlns:p14="http://schemas.microsoft.com/office/powerpoint/2010/main" val="5364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2.1  </a:t>
            </a:r>
            <a:r>
              <a:rPr lang="fr-FR" dirty="0"/>
              <a:t>DONNEES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3" y="2262136"/>
            <a:ext cx="8496317" cy="21537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1100" y="1354195"/>
            <a:ext cx="8482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Olist</a:t>
            </a:r>
            <a:r>
              <a:rPr lang="fr-FR" dirty="0"/>
              <a:t> met à disposition sa base de données </a:t>
            </a:r>
            <a:r>
              <a:rPr lang="fr-FR" dirty="0" err="1"/>
              <a:t>anonymisée</a:t>
            </a:r>
            <a:r>
              <a:rPr lang="fr-FR" dirty="0"/>
              <a:t> sur l’historique des </a:t>
            </a:r>
            <a:r>
              <a:rPr lang="fr-FR" dirty="0" smtClean="0"/>
              <a:t>commandes </a:t>
            </a:r>
            <a:r>
              <a:rPr lang="fr-FR" dirty="0"/>
              <a:t>(produits achetés, date d’achat, localisation, commentaires clients, …) </a:t>
            </a:r>
            <a:r>
              <a:rPr lang="fr-FR" dirty="0" smtClean="0"/>
              <a:t>de </a:t>
            </a:r>
            <a:r>
              <a:rPr lang="fr-FR" dirty="0"/>
              <a:t>septembre 2016 à octobre 2018.</a:t>
            </a:r>
          </a:p>
          <a:p>
            <a:endParaRPr lang="fr-FR" dirty="0" smtClean="0"/>
          </a:p>
          <a:p>
            <a:r>
              <a:rPr lang="fr-FR" dirty="0" smtClean="0"/>
              <a:t>Lien </a:t>
            </a:r>
            <a:r>
              <a:rPr lang="fr-FR" dirty="0"/>
              <a:t>des données : </a:t>
            </a:r>
            <a:r>
              <a:rPr lang="fr-FR" dirty="0" smtClean="0"/>
              <a:t>https</a:t>
            </a:r>
            <a:r>
              <a:rPr lang="fr-FR" dirty="0"/>
              <a:t>://www.kaggle.com/olistbr/brazilian-ecommerce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4233" y="4404836"/>
            <a:ext cx="6129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9 bases de données</a:t>
            </a:r>
          </a:p>
          <a:p>
            <a:r>
              <a:rPr lang="fr-FR" dirty="0"/>
              <a:t>Les tailles varient entre : 2 et 9 variables, 71 et </a:t>
            </a:r>
            <a:r>
              <a:rPr lang="fr-FR" dirty="0" smtClean="0"/>
              <a:t>112650 observations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1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2.2  </a:t>
            </a:r>
            <a:r>
              <a:rPr lang="en" dirty="0"/>
              <a:t>STRUCTURE DES DONNEES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D5BF8F-56BB-4A9E-A804-8164E38AE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65" y="1406236"/>
            <a:ext cx="5807551" cy="3494809"/>
          </a:xfrm>
          <a:prstGeom prst="rect">
            <a:avLst/>
          </a:prstGeom>
        </p:spPr>
      </p:pic>
      <p:sp>
        <p:nvSpPr>
          <p:cNvPr id="9" name="Google Shape;698;p30">
            <a:extLst>
              <a:ext uri="{FF2B5EF4-FFF2-40B4-BE49-F238E27FC236}">
                <a16:creationId xmlns:a16="http://schemas.microsoft.com/office/drawing/2014/main" id="{456B68BE-3378-436F-B520-FA4AB7C73A0D}"/>
              </a:ext>
            </a:extLst>
          </p:cNvPr>
          <p:cNvSpPr txBox="1">
            <a:spLocks/>
          </p:cNvSpPr>
          <p:nvPr/>
        </p:nvSpPr>
        <p:spPr>
          <a:xfrm>
            <a:off x="2826330" y="3923404"/>
            <a:ext cx="1863434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600" b="1" dirty="0" err="1">
                <a:solidFill>
                  <a:srgbClr val="FFC000"/>
                </a:solidFill>
              </a:rPr>
              <a:t>customer_unique_id</a:t>
            </a:r>
            <a:endParaRPr lang="fr-FR" sz="1600" b="1" dirty="0">
              <a:solidFill>
                <a:srgbClr val="FFC000"/>
              </a:solidFill>
            </a:endParaRPr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FA065645-E517-444D-A7BA-E594E34EA836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 flipH="1" flipV="1">
            <a:off x="2968516" y="3441733"/>
            <a:ext cx="544756" cy="5563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625F1F6C-0B3D-4B3E-9E51-828C8BC5F6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6219" y="3057395"/>
            <a:ext cx="872837" cy="3018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6F3E4C48-3C82-4940-A616-9A15345A5B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30318" y="2406789"/>
            <a:ext cx="750659" cy="1731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8D18F1E1-FB17-42BD-9181-6247B6410487}"/>
              </a:ext>
            </a:extLst>
          </p:cNvPr>
          <p:cNvCxnSpPr>
            <a:cxnSpLocks/>
          </p:cNvCxnSpPr>
          <p:nvPr/>
        </p:nvCxnSpPr>
        <p:spPr>
          <a:xfrm>
            <a:off x="3858491" y="2968338"/>
            <a:ext cx="724209" cy="3706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A910C7B9-F4D7-47F2-9B99-CE34665B9D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55276" y="2431548"/>
            <a:ext cx="748964" cy="125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0D3B9ECC-6D91-4C2C-A8D1-9C685C40BBD8}"/>
              </a:ext>
            </a:extLst>
          </p:cNvPr>
          <p:cNvSpPr/>
          <p:nvPr/>
        </p:nvSpPr>
        <p:spPr>
          <a:xfrm>
            <a:off x="2646217" y="3923403"/>
            <a:ext cx="2161309" cy="47026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2EB90F-D970-41F5-87DB-1B22AE762CAC}"/>
              </a:ext>
            </a:extLst>
          </p:cNvPr>
          <p:cNvSpPr txBox="1"/>
          <p:nvPr/>
        </p:nvSpPr>
        <p:spPr>
          <a:xfrm>
            <a:off x="2926774" y="267994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C000"/>
                </a:solidFill>
              </a:rPr>
              <a:t>Merge</a:t>
            </a:r>
          </a:p>
        </p:txBody>
      </p:sp>
      <p:sp>
        <p:nvSpPr>
          <p:cNvPr id="3" name="Rectangle 2"/>
          <p:cNvSpPr/>
          <p:nvPr/>
        </p:nvSpPr>
        <p:spPr>
          <a:xfrm>
            <a:off x="6999529" y="1406236"/>
            <a:ext cx="214447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Jointure </a:t>
            </a:r>
            <a:r>
              <a:rPr lang="fr-FR" b="1" dirty="0"/>
              <a:t>et agrégation des </a:t>
            </a:r>
            <a:r>
              <a:rPr lang="fr-FR" b="1" dirty="0" smtClean="0"/>
              <a:t>tables : a</a:t>
            </a:r>
            <a:r>
              <a:rPr lang="fr-FR" dirty="0" smtClean="0"/>
              <a:t>grégation </a:t>
            </a:r>
            <a:r>
              <a:rPr lang="fr-FR" dirty="0"/>
              <a:t>des données nécessaires selon les clés de liaison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en-US" dirty="0" err="1" smtClean="0"/>
              <a:t>Clés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dirty="0" smtClean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customer_unique_id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order_id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product_id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2.3  </a:t>
            </a:r>
            <a:r>
              <a:rPr lang="en" dirty="0"/>
              <a:t>NETTOYAGE DES DONNEES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229606" y="1329241"/>
            <a:ext cx="2780579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600" dirty="0" smtClean="0"/>
              <a:t> </a:t>
            </a:r>
            <a:r>
              <a:rPr lang="fr-FR" sz="1600" dirty="0"/>
              <a:t>Aucune donnée manquante sur les principales </a:t>
            </a:r>
            <a:r>
              <a:rPr lang="fr-FR" sz="1600" dirty="0" err="1"/>
              <a:t>features</a:t>
            </a:r>
            <a:r>
              <a:rPr lang="fr-FR" sz="1600" dirty="0"/>
              <a:t> explicatives.</a:t>
            </a:r>
          </a:p>
          <a:p>
            <a:pPr lvl="0"/>
            <a:r>
              <a:rPr lang="fr-FR" sz="1600" dirty="0"/>
              <a:t>Aucune duplication d’identifiant commande.</a:t>
            </a:r>
          </a:p>
          <a:p>
            <a:pPr lvl="0"/>
            <a:r>
              <a:rPr lang="fr-FR" sz="1600" dirty="0"/>
              <a:t>Analyse des </a:t>
            </a:r>
            <a:r>
              <a:rPr lang="fr-FR" sz="1600" dirty="0" err="1"/>
              <a:t>outliers</a:t>
            </a:r>
            <a:r>
              <a:rPr lang="fr-FR" sz="1600" dirty="0"/>
              <a:t> prix produits avec des valeurs élevées mais non absurdes dans le contexte </a:t>
            </a:r>
            <a:r>
              <a:rPr lang="fr-FR" sz="1600" dirty="0" smtClean="0"/>
              <a:t>business.</a:t>
            </a:r>
            <a:endParaRPr lang="fr-FR" sz="16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fr-FR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fr-FR"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73" y="1318000"/>
            <a:ext cx="5899634" cy="38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2.4  </a:t>
            </a:r>
            <a:r>
              <a:rPr lang="en" dirty="0"/>
              <a:t>LISTE UNIQUE DE CLIENTS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2" y="1318000"/>
            <a:ext cx="6348761" cy="3793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89817" y="1552360"/>
            <a:ext cx="2468137" cy="26776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Dans le système de l'entreprise, chaque commande est attribuée à un identifiant client unique . Cela signifie que le même client obtiendra des identifiants différents pour différentes commandes. Le but d'avoir un client 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unique_id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 sur l'ensemble de données est de  permettre d'identifier les clients qui ont effectué des rachats en magasin.</a:t>
            </a:r>
          </a:p>
        </p:txBody>
      </p:sp>
    </p:spTree>
    <p:extLst>
      <p:ext uri="{BB962C8B-B14F-4D97-AF65-F5344CB8AC3E}">
        <p14:creationId xmlns:p14="http://schemas.microsoft.com/office/powerpoint/2010/main" val="129381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49" name="Google Shape;649;p27"/>
          <p:cNvSpPr txBox="1">
            <a:spLocks noGrp="1"/>
          </p:cNvSpPr>
          <p:nvPr>
            <p:ph type="ctrTitle" idx="4294967295"/>
          </p:nvPr>
        </p:nvSpPr>
        <p:spPr>
          <a:xfrm>
            <a:off x="1954213" y="1582738"/>
            <a:ext cx="7189787" cy="11604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9600" dirty="0" smtClean="0">
                <a:solidFill>
                  <a:schemeClr val="accent1"/>
                </a:solidFill>
              </a:rPr>
              <a:t>96096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4294967295"/>
          </p:nvPr>
        </p:nvSpPr>
        <p:spPr>
          <a:xfrm>
            <a:off x="1954213" y="2840038"/>
            <a:ext cx="7189787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Nombre total de clients uniques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communs à tous les datasets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49" name="Google Shape;649;p27"/>
          <p:cNvSpPr txBox="1">
            <a:spLocks noGrp="1"/>
          </p:cNvSpPr>
          <p:nvPr>
            <p:ph type="ctrTitle" idx="4294967295"/>
          </p:nvPr>
        </p:nvSpPr>
        <p:spPr>
          <a:xfrm>
            <a:off x="1954213" y="1582738"/>
            <a:ext cx="7189787" cy="11604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9600" dirty="0" smtClean="0">
                <a:solidFill>
                  <a:schemeClr val="accent1"/>
                </a:solidFill>
              </a:rPr>
              <a:t>EDA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4294967295"/>
          </p:nvPr>
        </p:nvSpPr>
        <p:spPr>
          <a:xfrm>
            <a:off x="1954214" y="2840038"/>
            <a:ext cx="6037494" cy="16497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dirty="0">
                <a:solidFill>
                  <a:schemeClr val="lt1"/>
                </a:solidFill>
              </a:rPr>
              <a:t>Analyse exploratoire des principales </a:t>
            </a:r>
            <a:r>
              <a:rPr lang="fr-FR" dirty="0" err="1" smtClean="0">
                <a:solidFill>
                  <a:schemeClr val="lt1"/>
                </a:solidFill>
              </a:rPr>
              <a:t>features</a:t>
            </a:r>
            <a:endParaRPr lang="fr-FR" dirty="0" smtClean="0">
              <a:solidFill>
                <a:schemeClr val="lt1"/>
              </a:solidFill>
            </a:endParaRPr>
          </a:p>
          <a:p>
            <a:pPr marL="0" indent="0" algn="just">
              <a:buNone/>
            </a:pPr>
            <a:r>
              <a:rPr lang="fr-FR" sz="1600" dirty="0">
                <a:solidFill>
                  <a:schemeClr val="bg1"/>
                </a:solidFill>
              </a:rPr>
              <a:t>Le but ici est de pouvoir comprendre le sens global de l'exploitation, en quelque sorte identifier un fil conducteur nécessaire à la compréhension du contexte métier de l'activité. Par exemple, en savoir plus l'historique des commandes, la fréquence d'achat, les paiements utilisés, etc…</a:t>
            </a:r>
          </a:p>
          <a:p>
            <a:pPr marL="0" lvl="0" indent="0">
              <a:buNone/>
            </a:pPr>
            <a:r>
              <a:rPr lang="fr-FR" dirty="0" smtClean="0">
                <a:solidFill>
                  <a:schemeClr val="lt1"/>
                </a:solidFill>
              </a:rPr>
              <a:t> </a:t>
            </a:r>
          </a:p>
          <a:p>
            <a:pPr marL="0" lvl="0" indent="0"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3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8594412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2.5 </a:t>
            </a:r>
            <a:r>
              <a:rPr lang="fr-FR" dirty="0" smtClean="0"/>
              <a:t> </a:t>
            </a:r>
            <a:r>
              <a:rPr lang="fr-FR" dirty="0"/>
              <a:t>Evolution du nombre de commandes dans le </a:t>
            </a:r>
            <a:r>
              <a:rPr lang="fr-FR" dirty="0" smtClean="0"/>
              <a:t>temps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8C0A55-94DE-440E-9902-DE2629C0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7" y="1861129"/>
            <a:ext cx="3234264" cy="24087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010614" y="1318000"/>
            <a:ext cx="34936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2 années d’activité en évolution avec </a:t>
            </a:r>
            <a:r>
              <a:rPr lang="fr-FR" dirty="0" smtClean="0"/>
              <a:t>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</a:t>
            </a:r>
            <a:r>
              <a:rPr lang="fr-FR" dirty="0"/>
              <a:t>rebond entre 12/2016 et </a:t>
            </a:r>
            <a:r>
              <a:rPr lang="fr-FR" dirty="0" smtClean="0"/>
              <a:t>03/2017.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Une </a:t>
            </a:r>
            <a:r>
              <a:rPr lang="fr-FR" dirty="0"/>
              <a:t>stagnation depuis fin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878" y="2477894"/>
            <a:ext cx="3381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2.6 </a:t>
            </a:r>
            <a:r>
              <a:rPr lang="fr-FR" dirty="0" smtClean="0"/>
              <a:t>Les commandes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0" y="1318001"/>
            <a:ext cx="3808054" cy="175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96" y="2500628"/>
            <a:ext cx="5773158" cy="2642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501368" y="2057382"/>
            <a:ext cx="35173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/>
              <a:t>Les </a:t>
            </a:r>
            <a:r>
              <a:rPr lang="fr-FR" sz="1200" i="1" dirty="0"/>
              <a:t>jours de la semaine vs la comparaison </a:t>
            </a:r>
            <a:r>
              <a:rPr lang="fr-FR" sz="1200" i="1" dirty="0" err="1"/>
              <a:t>oraire</a:t>
            </a:r>
            <a:endParaRPr lang="fr-FR" sz="1200" i="1" dirty="0"/>
          </a:p>
        </p:txBody>
      </p:sp>
      <p:sp>
        <p:nvSpPr>
          <p:cNvPr id="4" name="Rectangle 3"/>
          <p:cNvSpPr/>
          <p:nvPr/>
        </p:nvSpPr>
        <p:spPr>
          <a:xfrm>
            <a:off x="661100" y="3073763"/>
            <a:ext cx="21660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Total des ventes mois vs jour de la semaine</a:t>
            </a:r>
          </a:p>
        </p:txBody>
      </p:sp>
    </p:spTree>
    <p:extLst>
      <p:ext uri="{BB962C8B-B14F-4D97-AF65-F5344CB8AC3E}">
        <p14:creationId xmlns:p14="http://schemas.microsoft.com/office/powerpoint/2010/main" val="8988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2.7  </a:t>
            </a:r>
            <a:r>
              <a:rPr lang="fr-FR" dirty="0" smtClean="0"/>
              <a:t>Localisation </a:t>
            </a:r>
            <a:r>
              <a:rPr lang="fr-FR" dirty="0"/>
              <a:t>des </a:t>
            </a:r>
            <a:r>
              <a:rPr lang="fr-FR" dirty="0" smtClean="0"/>
              <a:t>clients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4" y="1841220"/>
            <a:ext cx="5573410" cy="2582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61100" y="1318000"/>
            <a:ext cx="7843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e-commerce exploité au Brésil.</a:t>
            </a:r>
          </a:p>
          <a:p>
            <a:r>
              <a:rPr lang="fr-FR" dirty="0"/>
              <a:t>Des zones géographiques plus significatives : São Paulo, Rio de Janeiro, Minas </a:t>
            </a:r>
            <a:r>
              <a:rPr lang="fr-FR" dirty="0" err="1"/>
              <a:t>Gerais</a:t>
            </a:r>
            <a:r>
              <a:rPr lang="fr-FR" dirty="0"/>
              <a:t> 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17" y="2560994"/>
            <a:ext cx="4367663" cy="2582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4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70100F2-DD5A-415F-9E64-6913AAB4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1"/>
          </p:nvPr>
        </p:nvSpPr>
        <p:spPr>
          <a:xfrm>
            <a:off x="2739575" y="1438387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>
                <a:latin typeface="Barlow Light" panose="00000400000000000000" pitchFamily="2" charset="0"/>
              </a:rPr>
              <a:t>01</a:t>
            </a:r>
            <a:endParaRPr sz="2800" b="1" dirty="0">
              <a:latin typeface="Barlow Light" panose="000004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Barlow Light" panose="00000400000000000000" pitchFamily="2" charset="0"/>
              </a:rPr>
              <a:t>PROBLEMATIQUE</a:t>
            </a:r>
            <a:endParaRPr sz="1600" dirty="0">
              <a:latin typeface="Barlow Light" panose="00000400000000000000" pitchFamily="2" charset="0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2"/>
          </p:nvPr>
        </p:nvSpPr>
        <p:spPr>
          <a:xfrm>
            <a:off x="4732986" y="1438387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>
                <a:latin typeface="Barlow Light" panose="00000400000000000000" pitchFamily="2" charset="0"/>
              </a:rPr>
              <a:t>02</a:t>
            </a:r>
            <a:endParaRPr sz="2800" b="1" dirty="0">
              <a:latin typeface="Barlow Light" panose="00000400000000000000" pitchFamily="2" charset="0"/>
            </a:endParaRPr>
          </a:p>
          <a:p>
            <a:pPr marL="0" lvl="0" indent="0">
              <a:buNone/>
            </a:pPr>
            <a:r>
              <a:rPr lang="en" sz="1600" dirty="0">
                <a:latin typeface="Barlow Light" panose="00000400000000000000" pitchFamily="2" charset="0"/>
              </a:rPr>
              <a:t>ANALYSE </a:t>
            </a:r>
            <a:r>
              <a:rPr lang="en" sz="1600" dirty="0" smtClean="0">
                <a:latin typeface="Barlow Light" panose="00000400000000000000" pitchFamily="2" charset="0"/>
              </a:rPr>
              <a:t>EXPLORATOIRE</a:t>
            </a:r>
            <a:endParaRPr sz="1600" dirty="0">
              <a:latin typeface="Barlow Light" panose="00000400000000000000" pitchFamily="2" charset="0"/>
            </a:endParaRPr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3"/>
          </p:nvPr>
        </p:nvSpPr>
        <p:spPr>
          <a:xfrm>
            <a:off x="6726398" y="1438387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>
                <a:latin typeface="Barlow Light" panose="00000400000000000000" pitchFamily="2" charset="0"/>
              </a:rPr>
              <a:t>03</a:t>
            </a:r>
            <a:endParaRPr sz="2800" b="1" dirty="0">
              <a:latin typeface="Barlow Light" panose="00000400000000000000" pitchFamily="2" charset="0"/>
            </a:endParaRPr>
          </a:p>
          <a:p>
            <a:pPr marL="0" indent="0">
              <a:buNone/>
            </a:pPr>
            <a:r>
              <a:rPr lang="fr-FR" sz="1600" dirty="0" smtClean="0">
                <a:latin typeface="Barlow Light" panose="00000400000000000000" pitchFamily="2" charset="0"/>
              </a:rPr>
              <a:t>NETTOYAGE,</a:t>
            </a:r>
            <a:endParaRPr lang="fr-FR" sz="1600" dirty="0">
              <a:latin typeface="Barlow Light" panose="00000400000000000000" pitchFamily="2" charset="0"/>
            </a:endParaRPr>
          </a:p>
          <a:p>
            <a:pPr marL="0" lvl="0" indent="0">
              <a:buNone/>
            </a:pPr>
            <a:r>
              <a:rPr lang="fr-FR" sz="1600" dirty="0" smtClean="0">
                <a:latin typeface="Barlow Light" panose="00000400000000000000" pitchFamily="2" charset="0"/>
              </a:rPr>
              <a:t>FEATURE ENGIENERING </a:t>
            </a:r>
            <a:endParaRPr sz="1600" dirty="0">
              <a:latin typeface="Barlow Light" panose="000004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Barlow Light" panose="00000400000000000000" pitchFamily="2" charset="0"/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4294967295"/>
          </p:nvPr>
        </p:nvSpPr>
        <p:spPr>
          <a:xfrm>
            <a:off x="2731918" y="3113272"/>
            <a:ext cx="1895475" cy="1719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>
                <a:latin typeface="Barlow Light" panose="00000400000000000000" pitchFamily="2" charset="0"/>
              </a:rPr>
              <a:t>04</a:t>
            </a:r>
            <a:endParaRPr sz="2800" b="1" dirty="0">
              <a:latin typeface="Barlow Light" panose="00000400000000000000" pitchFamily="2" charset="0"/>
            </a:endParaRPr>
          </a:p>
          <a:p>
            <a:pPr marL="0" lvl="0" indent="0">
              <a:buNone/>
            </a:pPr>
            <a:r>
              <a:rPr lang="fr-FR" sz="1600" dirty="0">
                <a:latin typeface="Barlow Light" panose="00000400000000000000" pitchFamily="2" charset="0"/>
              </a:rPr>
              <a:t>PISTES DE MODELISATION</a:t>
            </a:r>
          </a:p>
        </p:txBody>
      </p:sp>
      <p:sp>
        <p:nvSpPr>
          <p:cNvPr id="7" name="Google Shape;307;p29">
            <a:extLst>
              <a:ext uri="{FF2B5EF4-FFF2-40B4-BE49-F238E27FC236}">
                <a16:creationId xmlns:a16="http://schemas.microsoft.com/office/drawing/2014/main" id="{DCEBDEAD-33F5-4278-BD2E-173553461D1B}"/>
              </a:ext>
            </a:extLst>
          </p:cNvPr>
          <p:cNvSpPr txBox="1">
            <a:spLocks/>
          </p:cNvSpPr>
          <p:nvPr/>
        </p:nvSpPr>
        <p:spPr>
          <a:xfrm>
            <a:off x="4729444" y="3114797"/>
            <a:ext cx="18963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▪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fr-FR" sz="2800" b="1" dirty="0" smtClean="0">
                <a:latin typeface="Barlow Light" panose="00000400000000000000" pitchFamily="2" charset="0"/>
              </a:rPr>
              <a:t>05</a:t>
            </a:r>
          </a:p>
          <a:p>
            <a:pPr marL="0" lvl="0" indent="0">
              <a:buNone/>
            </a:pPr>
            <a:r>
              <a:rPr lang="fr-FR" sz="1600" dirty="0" smtClean="0">
                <a:latin typeface="Barlow Light" panose="00000400000000000000" pitchFamily="2" charset="0"/>
              </a:rPr>
              <a:t>CHOIX DU MODELE FINAL</a:t>
            </a:r>
            <a:endParaRPr lang="fr-FR" sz="1600" dirty="0">
              <a:latin typeface="Barlow Light" panose="000004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9" name="Google Shape;307;p29">
            <a:extLst>
              <a:ext uri="{FF2B5EF4-FFF2-40B4-BE49-F238E27FC236}">
                <a16:creationId xmlns:a16="http://schemas.microsoft.com/office/drawing/2014/main" id="{DCEBDEAD-33F5-4278-BD2E-173553461D1B}"/>
              </a:ext>
            </a:extLst>
          </p:cNvPr>
          <p:cNvSpPr txBox="1">
            <a:spLocks/>
          </p:cNvSpPr>
          <p:nvPr/>
        </p:nvSpPr>
        <p:spPr>
          <a:xfrm>
            <a:off x="6719313" y="3113272"/>
            <a:ext cx="18963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▪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Char char="▫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fr-FR" sz="2800" b="1" dirty="0" smtClean="0">
                <a:latin typeface="Barlow Light" panose="00000400000000000000" pitchFamily="2" charset="0"/>
              </a:rPr>
              <a:t>06</a:t>
            </a:r>
          </a:p>
          <a:p>
            <a:pPr marL="0" lvl="0" indent="0">
              <a:buNone/>
            </a:pPr>
            <a:r>
              <a:rPr lang="fr-FR" sz="1600" dirty="0" smtClean="0">
                <a:latin typeface="Barlow Light" panose="00000400000000000000" pitchFamily="2" charset="0"/>
              </a:rPr>
              <a:t>CONCLUSION</a:t>
            </a:r>
            <a:endParaRPr lang="fr-FR" sz="1600" dirty="0">
              <a:latin typeface="Barlow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uiExpand="1" build="p"/>
      <p:bldP spid="307" grpId="0" uiExpand="1" build="p"/>
      <p:bldP spid="308" grpId="0" uiExpand="1" build="p"/>
      <p:bldP spid="310" grpId="0" uiExpand="1" build="p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2.8  Typologie </a:t>
            </a:r>
            <a:r>
              <a:rPr lang="fr-FR" dirty="0"/>
              <a:t>des clients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08" y="2126165"/>
            <a:ext cx="6555846" cy="2706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61100" y="1318000"/>
            <a:ext cx="78431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96,8% des clients ont acheté qu’une seule fois en deux ans d’activité.</a:t>
            </a:r>
          </a:p>
          <a:p>
            <a:r>
              <a:rPr lang="fr-FR" dirty="0"/>
              <a:t>Clients très volatiles, aucune fidélisation ni adhésion à la plateforme…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un achat</a:t>
            </a:r>
          </a:p>
        </p:txBody>
      </p:sp>
    </p:spTree>
    <p:extLst>
      <p:ext uri="{BB962C8B-B14F-4D97-AF65-F5344CB8AC3E}">
        <p14:creationId xmlns:p14="http://schemas.microsoft.com/office/powerpoint/2010/main" val="397791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2.9  </a:t>
            </a:r>
            <a:r>
              <a:rPr lang="fr-FR" dirty="0"/>
              <a:t>E</a:t>
            </a:r>
            <a:r>
              <a:rPr lang="fr-FR" dirty="0" smtClean="0"/>
              <a:t>xploration </a:t>
            </a:r>
            <a:r>
              <a:rPr lang="fr-FR" dirty="0"/>
              <a:t>des </a:t>
            </a:r>
            <a:r>
              <a:rPr lang="fr-FR" dirty="0" err="1"/>
              <a:t>features</a:t>
            </a:r>
            <a:r>
              <a:rPr lang="fr-FR" dirty="0"/>
              <a:t> liées aux commandes </a:t>
            </a:r>
            <a:r>
              <a:rPr lang="fr-FR" dirty="0" smtClean="0"/>
              <a:t>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3" y="1370135"/>
            <a:ext cx="4631622" cy="1796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3" y="3229895"/>
            <a:ext cx="4635035" cy="1832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0891DE76-6D30-49F4-8D67-C26D96FF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29" y="1370135"/>
            <a:ext cx="3860389" cy="3119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183535" y="1806497"/>
            <a:ext cx="277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"</a:t>
            </a:r>
            <a:r>
              <a:rPr lang="fr-FR" sz="1200" dirty="0" err="1"/>
              <a:t>Boleto</a:t>
            </a:r>
            <a:r>
              <a:rPr lang="fr-FR" sz="1200" dirty="0"/>
              <a:t>" est un moyen de paiement en espèces le plus populaire du Brésil. </a:t>
            </a:r>
          </a:p>
          <a:p>
            <a:r>
              <a:rPr lang="fr-FR" sz="1200" dirty="0"/>
              <a:t>"Voucher" est une méthode de paiement prépayée simple.</a:t>
            </a:r>
          </a:p>
          <a:p>
            <a:r>
              <a:rPr lang="fr-FR" sz="1200" dirty="0"/>
              <a:t>Restriction sur les commandes valides.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7228" y="4541935"/>
            <a:ext cx="3347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Répartition des clients selon leur habitudes d'achat produit</a:t>
            </a:r>
          </a:p>
        </p:txBody>
      </p:sp>
    </p:spTree>
    <p:extLst>
      <p:ext uri="{BB962C8B-B14F-4D97-AF65-F5344CB8AC3E}">
        <p14:creationId xmlns:p14="http://schemas.microsoft.com/office/powerpoint/2010/main" val="11177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2258252"/>
            <a:ext cx="6102176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fr-FR" dirty="0"/>
              <a:t>3. </a:t>
            </a:r>
            <a:r>
              <a:rPr lang="fr-FR" b="1" dirty="0" smtClean="0">
                <a:latin typeface="Barlow SemiBold" panose="00000700000000000000" pitchFamily="2" charset="0"/>
              </a:rPr>
              <a:t>NETTOYAGE </a:t>
            </a:r>
            <a:r>
              <a:rPr lang="fr-FR" b="1" dirty="0">
                <a:latin typeface="Barlow SemiBold" panose="00000700000000000000" pitchFamily="2" charset="0"/>
              </a:rPr>
              <a:t>DES DONNEES,</a:t>
            </a:r>
            <a:br>
              <a:rPr lang="fr-FR" b="1" dirty="0">
                <a:latin typeface="Barlow SemiBold" panose="00000700000000000000" pitchFamily="2" charset="0"/>
              </a:rPr>
            </a:br>
            <a:r>
              <a:rPr lang="fr-FR" b="1" dirty="0" smtClean="0">
                <a:latin typeface="Barlow SemiBold" panose="00000700000000000000" pitchFamily="2" charset="0"/>
              </a:rPr>
              <a:t>     FEATURE ENGIENERING</a:t>
            </a:r>
            <a:endParaRPr lang="fr-FR" b="1" dirty="0">
              <a:latin typeface="Barlow SemiBold" panose="000007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218" y="3824703"/>
            <a:ext cx="58973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Olist</a:t>
            </a:r>
            <a:r>
              <a:rPr lang="fr-FR" dirty="0"/>
              <a:t> met à disposition très peu de données pour cause de confidentialité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, quelque soit la méthode, demande des variables explicatives, une étape d’ajout de </a:t>
            </a:r>
            <a:r>
              <a:rPr lang="fr-FR" dirty="0" err="1"/>
              <a:t>features</a:t>
            </a:r>
            <a:r>
              <a:rPr lang="fr-FR" dirty="0"/>
              <a:t> est donc indispensable</a:t>
            </a:r>
          </a:p>
        </p:txBody>
      </p:sp>
    </p:spTree>
    <p:extLst>
      <p:ext uri="{BB962C8B-B14F-4D97-AF65-F5344CB8AC3E}">
        <p14:creationId xmlns:p14="http://schemas.microsoft.com/office/powerpoint/2010/main" val="92977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3.1 </a:t>
            </a:r>
            <a:r>
              <a:rPr lang="en" dirty="0" smtClean="0"/>
              <a:t> NETTOYAGE </a:t>
            </a:r>
            <a:r>
              <a:rPr lang="en" dirty="0"/>
              <a:t>DES DONNEES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199775" y="1422492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dirty="0"/>
              <a:t>Jointure des tables</a:t>
            </a:r>
          </a:p>
          <a:p>
            <a:pPr lvl="0"/>
            <a:r>
              <a:rPr lang="fr-FR" sz="1800" dirty="0" smtClean="0"/>
              <a:t>Suppression </a:t>
            </a:r>
            <a:r>
              <a:rPr lang="fr-FR" sz="1800" dirty="0"/>
              <a:t>des doublons</a:t>
            </a:r>
          </a:p>
          <a:p>
            <a:pPr lvl="0"/>
            <a:r>
              <a:rPr lang="fr-FR" sz="1800" dirty="0"/>
              <a:t>Regroupement des catégories</a:t>
            </a:r>
          </a:p>
          <a:p>
            <a:pPr lvl="0"/>
            <a:r>
              <a:rPr lang="fr-FR" sz="1800" dirty="0"/>
              <a:t>Suppression des NAN</a:t>
            </a:r>
          </a:p>
          <a:p>
            <a:pPr lvl="0"/>
            <a:r>
              <a:rPr lang="fr-FR" sz="1800" dirty="0"/>
              <a:t>Traitement des </a:t>
            </a:r>
            <a:r>
              <a:rPr lang="fr-FR" sz="1800" dirty="0" err="1"/>
              <a:t>Outliers</a:t>
            </a:r>
            <a:endParaRPr lang="fr-FR" sz="1800" dirty="0"/>
          </a:p>
          <a:p>
            <a:pPr lvl="0"/>
            <a:r>
              <a:rPr lang="fr-FR" sz="1800" dirty="0"/>
              <a:t>Suppression des variables fortement </a:t>
            </a:r>
            <a:r>
              <a:rPr lang="fr-FR" sz="1800" dirty="0" err="1"/>
              <a:t>corréleés</a:t>
            </a:r>
            <a:endParaRPr lang="fr-FR" sz="18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fr-F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fr-FR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8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Regroupement </a:t>
            </a:r>
            <a:r>
              <a:rPr lang="fr-FR" dirty="0"/>
              <a:t>des </a:t>
            </a:r>
            <a:r>
              <a:rPr lang="fr-FR" dirty="0" smtClean="0"/>
              <a:t>catégories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85E00B-0322-4539-BB08-B1B50402D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79" y="1948274"/>
            <a:ext cx="6173799" cy="2942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661123" y="1263805"/>
            <a:ext cx="78431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'auto', 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'construction', 'culture', 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electronics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fashion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garden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health_beauty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'hobbies', 'home', 'office', 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'pets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sports_leisure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toys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 </a:t>
            </a:r>
            <a:r>
              <a:rPr lang="fr-FR" dirty="0" smtClean="0"/>
              <a:t>RFM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5C87D8-65CA-480A-9C9D-5CAAD5BE1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34" y="1567660"/>
            <a:ext cx="6299702" cy="3320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59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0" y="55530"/>
            <a:ext cx="9136566" cy="5087970"/>
            <a:chOff x="1440497" y="1443342"/>
            <a:chExt cx="9174856" cy="50879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25FADD-595D-4657-A627-30D44D42BC0E}"/>
                </a:ext>
              </a:extLst>
            </p:cNvPr>
            <p:cNvSpPr/>
            <p:nvPr/>
          </p:nvSpPr>
          <p:spPr>
            <a:xfrm>
              <a:off x="4713913" y="1946353"/>
              <a:ext cx="2884243" cy="2915322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CB033C-69B5-4C46-A9EE-8ADA6DE83590}"/>
                </a:ext>
              </a:extLst>
            </p:cNvPr>
            <p:cNvSpPr/>
            <p:nvPr/>
          </p:nvSpPr>
          <p:spPr>
            <a:xfrm>
              <a:off x="1463040" y="1968465"/>
              <a:ext cx="2762904" cy="287074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1" name="Round Same Side Corner Rectangle 22">
              <a:extLst>
                <a:ext uri="{FF2B5EF4-FFF2-40B4-BE49-F238E27FC236}">
                  <a16:creationId xmlns:a16="http://schemas.microsoft.com/office/drawing/2014/main" id="{1AFA5D66-497A-4FD8-907D-0F73B76B2C6F}"/>
                </a:ext>
              </a:extLst>
            </p:cNvPr>
            <p:cNvSpPr/>
            <p:nvPr/>
          </p:nvSpPr>
          <p:spPr>
            <a:xfrm>
              <a:off x="1472738" y="1443342"/>
              <a:ext cx="2762904" cy="483989"/>
            </a:xfrm>
            <a:prstGeom prst="round2SameRect">
              <a:avLst/>
            </a:prstGeom>
            <a:solidFill>
              <a:schemeClr val="accent1"/>
            </a:solidFill>
            <a:ln w="635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ound Same Side Corner Rectangle 23">
              <a:extLst>
                <a:ext uri="{FF2B5EF4-FFF2-40B4-BE49-F238E27FC236}">
                  <a16:creationId xmlns:a16="http://schemas.microsoft.com/office/drawing/2014/main" id="{5A04A256-AA36-4502-AA24-4C54A82E01B0}"/>
                </a:ext>
              </a:extLst>
            </p:cNvPr>
            <p:cNvSpPr/>
            <p:nvPr/>
          </p:nvSpPr>
          <p:spPr>
            <a:xfrm>
              <a:off x="4713913" y="1462438"/>
              <a:ext cx="2884243" cy="483989"/>
            </a:xfrm>
            <a:prstGeom prst="round2SameRect">
              <a:avLst/>
            </a:prstGeom>
            <a:solidFill>
              <a:schemeClr val="accent2"/>
            </a:solidFill>
            <a:ln w="635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Right Arrow Callout 32">
              <a:extLst>
                <a:ext uri="{FF2B5EF4-FFF2-40B4-BE49-F238E27FC236}">
                  <a16:creationId xmlns:a16="http://schemas.microsoft.com/office/drawing/2014/main" id="{2B6379B1-59D2-431A-BE01-1357E28F7C68}"/>
                </a:ext>
              </a:extLst>
            </p:cNvPr>
            <p:cNvSpPr/>
            <p:nvPr/>
          </p:nvSpPr>
          <p:spPr>
            <a:xfrm>
              <a:off x="1463040" y="5336101"/>
              <a:ext cx="3151423" cy="117276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7230"/>
              </a:avLst>
            </a:prstGeom>
            <a:solidFill>
              <a:schemeClr val="tx1"/>
            </a:solidFill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ight Arrow Callout 33">
              <a:extLst>
                <a:ext uri="{FF2B5EF4-FFF2-40B4-BE49-F238E27FC236}">
                  <a16:creationId xmlns:a16="http://schemas.microsoft.com/office/drawing/2014/main" id="{05DC75F7-DE44-4C32-9653-05D6277D31E1}"/>
                </a:ext>
              </a:extLst>
            </p:cNvPr>
            <p:cNvSpPr/>
            <p:nvPr/>
          </p:nvSpPr>
          <p:spPr>
            <a:xfrm>
              <a:off x="4687499" y="5323081"/>
              <a:ext cx="3292719" cy="118578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7230"/>
              </a:avLst>
            </a:prstGeom>
            <a:solidFill>
              <a:schemeClr val="tx1"/>
            </a:solidFill>
            <a:ln w="317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55D393-50FA-4F51-87F2-A7DF8973C5F0}"/>
                </a:ext>
              </a:extLst>
            </p:cNvPr>
            <p:cNvCxnSpPr/>
            <p:nvPr/>
          </p:nvCxnSpPr>
          <p:spPr>
            <a:xfrm>
              <a:off x="2333952" y="4861675"/>
              <a:ext cx="0" cy="453129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CE75B4-D658-4611-A3B4-55A7003C6871}"/>
                </a:ext>
              </a:extLst>
            </p:cNvPr>
            <p:cNvCxnSpPr/>
            <p:nvPr/>
          </p:nvCxnSpPr>
          <p:spPr>
            <a:xfrm>
              <a:off x="4954766" y="4851195"/>
              <a:ext cx="0" cy="453129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4770232" y="2149105"/>
              <a:ext cx="2640511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/>
                  </a:solidFill>
                </a:rPr>
                <a:t>Panier </a:t>
              </a:r>
              <a:r>
                <a:rPr lang="fr-FR" sz="1400" b="1" dirty="0">
                  <a:solidFill>
                    <a:schemeClr val="bg1"/>
                  </a:solidFill>
                </a:rPr>
                <a:t>moyen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r>
                <a:rPr lang="fr-FR" sz="1400" b="1" dirty="0" smtClean="0">
                  <a:solidFill>
                    <a:schemeClr val="bg1"/>
                  </a:solidFill>
                </a:rPr>
                <a:t>Montant </a:t>
              </a:r>
              <a:r>
                <a:rPr lang="fr-FR" sz="1400" b="1" dirty="0">
                  <a:solidFill>
                    <a:schemeClr val="bg1"/>
                  </a:solidFill>
                </a:rPr>
                <a:t>total </a:t>
              </a:r>
              <a:r>
                <a:rPr lang="fr-FR" b="1" dirty="0" smtClean="0">
                  <a:solidFill>
                    <a:schemeClr val="bg1"/>
                  </a:solidFill>
                </a:rPr>
                <a:t>( </a:t>
              </a:r>
              <a:r>
                <a:rPr lang="fr-FR" sz="1400" b="1" dirty="0" err="1" smtClean="0">
                  <a:solidFill>
                    <a:schemeClr val="bg1"/>
                  </a:solidFill>
                </a:rPr>
                <a:t>Monetary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 )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r>
                <a:rPr lang="fr-FR" sz="1400" b="1" dirty="0" smtClean="0">
                  <a:solidFill>
                    <a:schemeClr val="bg1"/>
                  </a:solidFill>
                </a:rPr>
                <a:t>Montant </a:t>
              </a:r>
              <a:r>
                <a:rPr lang="fr-FR" sz="1400" b="1" dirty="0">
                  <a:solidFill>
                    <a:schemeClr val="bg1"/>
                  </a:solidFill>
                </a:rPr>
                <a:t>Quartile &lt; 25%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r>
                <a:rPr lang="fr-FR" sz="1400" b="1" dirty="0" smtClean="0">
                  <a:solidFill>
                    <a:schemeClr val="bg1"/>
                  </a:solidFill>
                </a:rPr>
                <a:t>Montant </a:t>
              </a:r>
              <a:r>
                <a:rPr lang="fr-FR" sz="1400" b="1" dirty="0">
                  <a:solidFill>
                    <a:schemeClr val="bg1"/>
                  </a:solidFill>
                </a:rPr>
                <a:t>Quartile 25 à 50%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r>
                <a:rPr lang="fr-FR" sz="1400" b="1" dirty="0" smtClean="0">
                  <a:solidFill>
                    <a:schemeClr val="bg1"/>
                  </a:solidFill>
                </a:rPr>
                <a:t>Montant </a:t>
              </a:r>
              <a:r>
                <a:rPr lang="fr-FR" sz="1400" b="1" dirty="0">
                  <a:solidFill>
                    <a:schemeClr val="bg1"/>
                  </a:solidFill>
                </a:rPr>
                <a:t>Quartile 50 à 75%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r>
                <a:rPr lang="fr-FR" sz="1400" b="1" dirty="0" smtClean="0">
                  <a:solidFill>
                    <a:schemeClr val="bg1"/>
                  </a:solidFill>
                </a:rPr>
                <a:t>Montant </a:t>
              </a:r>
              <a:r>
                <a:rPr lang="fr-FR" sz="1400" b="1" dirty="0">
                  <a:solidFill>
                    <a:schemeClr val="bg1"/>
                  </a:solidFill>
                </a:rPr>
                <a:t>Quartile &gt; 75% </a:t>
              </a:r>
              <a:endParaRPr lang="fr-FR" sz="1400" b="1" dirty="0" smtClean="0">
                <a:solidFill>
                  <a:schemeClr val="bg1"/>
                </a:solidFill>
              </a:endParaRPr>
            </a:p>
            <a:p>
              <a:r>
                <a:rPr lang="fr-FR" sz="1400" b="1" dirty="0" smtClean="0">
                  <a:solidFill>
                    <a:schemeClr val="bg1"/>
                  </a:solidFill>
                </a:rPr>
                <a:t>Montant </a:t>
              </a:r>
              <a:r>
                <a:rPr lang="fr-FR" sz="1400" b="1" dirty="0">
                  <a:solidFill>
                    <a:schemeClr val="bg1"/>
                  </a:solidFill>
                </a:rPr>
                <a:t>Max. commande Montant Min. commande Montant d’achat catégorie Nombre de produits achetés Mode de paiement</a:t>
              </a:r>
              <a:endParaRPr lang="en-US" altLang="ko-KR" sz="1400" b="1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b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09B31-BB61-4E25-A1BF-9FD58796365E}"/>
                </a:ext>
              </a:extLst>
            </p:cNvPr>
            <p:cNvSpPr txBox="1"/>
            <p:nvPr/>
          </p:nvSpPr>
          <p:spPr>
            <a:xfrm>
              <a:off x="4748502" y="1519764"/>
              <a:ext cx="280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Conversion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C12767-0696-49E9-B199-91447F638414}"/>
                </a:ext>
              </a:extLst>
            </p:cNvPr>
            <p:cNvSpPr txBox="1"/>
            <p:nvPr/>
          </p:nvSpPr>
          <p:spPr>
            <a:xfrm>
              <a:off x="1858934" y="1544466"/>
              <a:ext cx="1913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Géolocalisation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5EF49-5C94-423B-9A5E-3E7572C475A6}"/>
                </a:ext>
              </a:extLst>
            </p:cNvPr>
            <p:cNvSpPr/>
            <p:nvPr/>
          </p:nvSpPr>
          <p:spPr>
            <a:xfrm>
              <a:off x="8053255" y="1792758"/>
              <a:ext cx="2562098" cy="3063685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Round Same Side Corner Rectangle 25">
              <a:extLst>
                <a:ext uri="{FF2B5EF4-FFF2-40B4-BE49-F238E27FC236}">
                  <a16:creationId xmlns:a16="http://schemas.microsoft.com/office/drawing/2014/main" id="{F78FD9BD-C03E-4296-BEB7-450936FEF02D}"/>
                </a:ext>
              </a:extLst>
            </p:cNvPr>
            <p:cNvSpPr/>
            <p:nvPr/>
          </p:nvSpPr>
          <p:spPr>
            <a:xfrm>
              <a:off x="8053255" y="1485370"/>
              <a:ext cx="2562098" cy="483989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Right Arrow Callout 51">
              <a:extLst>
                <a:ext uri="{FF2B5EF4-FFF2-40B4-BE49-F238E27FC236}">
                  <a16:creationId xmlns:a16="http://schemas.microsoft.com/office/drawing/2014/main" id="{53BC959A-0230-4D01-9AC7-8682DC8B8132}"/>
                </a:ext>
              </a:extLst>
            </p:cNvPr>
            <p:cNvSpPr/>
            <p:nvPr/>
          </p:nvSpPr>
          <p:spPr>
            <a:xfrm>
              <a:off x="8053254" y="5361761"/>
              <a:ext cx="2562099" cy="1147104"/>
            </a:xfrm>
            <a:custGeom>
              <a:avLst/>
              <a:gdLst/>
              <a:ahLst/>
              <a:cxnLst/>
              <a:rect l="l" t="t" r="r" b="b"/>
              <a:pathLst>
                <a:path w="1144182" h="914400">
                  <a:moveTo>
                    <a:pt x="0" y="0"/>
                  </a:moveTo>
                  <a:lnTo>
                    <a:pt x="1144182" y="0"/>
                  </a:lnTo>
                  <a:lnTo>
                    <a:pt x="114418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tx1"/>
            </a:solidFill>
            <a:ln w="317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FCFBF4-F86A-43A0-906B-894448E366F5}"/>
                </a:ext>
              </a:extLst>
            </p:cNvPr>
            <p:cNvCxnSpPr/>
            <p:nvPr/>
          </p:nvCxnSpPr>
          <p:spPr>
            <a:xfrm>
              <a:off x="8293326" y="4822985"/>
              <a:ext cx="0" cy="481339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1766463" y="2182024"/>
              <a:ext cx="2191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État </a:t>
              </a:r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d’origine du client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4AA505-E06A-4412-BFD7-59064CC59157}"/>
                </a:ext>
              </a:extLst>
            </p:cNvPr>
            <p:cNvSpPr txBox="1"/>
            <p:nvPr/>
          </p:nvSpPr>
          <p:spPr>
            <a:xfrm>
              <a:off x="8238315" y="1526567"/>
              <a:ext cx="22308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Rétention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Fidélité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8092404" y="2172898"/>
              <a:ext cx="233765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Nb </a:t>
              </a:r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de jour dernier </a:t>
              </a:r>
              <a:r>
                <a:rPr lang="fr-FR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achat</a:t>
              </a:r>
            </a:p>
            <a:p>
              <a:endParaRPr lang="fr-FR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Fréquence </a:t>
              </a:r>
              <a:r>
                <a:rPr lang="fr-FR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d’achat ( Fréquence )</a:t>
              </a:r>
              <a:endParaRPr lang="fr-FR" altLang="ko-KR" sz="1400" b="1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fr-FR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Note moyenne </a:t>
              </a:r>
              <a:r>
                <a:rPr lang="fr-FR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commentaires</a:t>
              </a:r>
            </a:p>
            <a:p>
              <a:endParaRPr lang="fr-FR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Nombre de commentaires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00113" y="5339314"/>
              <a:ext cx="238575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Les indicateurs de conversion permettront d'avoir une idée plus précise de la performance exploitée par le client.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92404" y="5361761"/>
              <a:ext cx="227004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Une fois l'aspect purement business traité, il est indispensable d'en savoir plus sur le degré de fidélisation du </a:t>
              </a:r>
              <a:r>
                <a:rPr lang="fr-FR" sz="1400" dirty="0" smtClean="0">
                  <a:solidFill>
                    <a:schemeClr val="bg1"/>
                  </a:solidFill>
                </a:rPr>
                <a:t>client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40497" y="5323081"/>
              <a:ext cx="256526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L</a:t>
              </a:r>
              <a:r>
                <a:rPr lang="fr-FR" sz="1400" dirty="0" smtClean="0">
                  <a:solidFill>
                    <a:schemeClr val="bg1"/>
                  </a:solidFill>
                </a:rPr>
                <a:t>a </a:t>
              </a:r>
              <a:r>
                <a:rPr lang="fr-FR" sz="1400" dirty="0">
                  <a:solidFill>
                    <a:schemeClr val="bg1"/>
                  </a:solidFill>
                </a:rPr>
                <a:t>notion du lieu de résidence (ou de consommation) du produit. Le client peut-être mieux représenté dans certaines régions du </a:t>
              </a:r>
              <a:r>
                <a:rPr lang="fr-FR" sz="1400" dirty="0" smtClean="0">
                  <a:solidFill>
                    <a:schemeClr val="bg1"/>
                  </a:solidFill>
                </a:rPr>
                <a:t>Brésil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1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2258252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4. PISTES DE MODELISATION</a:t>
            </a:r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3068801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fr-FR" dirty="0" smtClean="0"/>
              <a:t> </a:t>
            </a:r>
            <a:r>
              <a:rPr lang="fr-FR" dirty="0" err="1" smtClean="0"/>
              <a:t>Kmeans</a:t>
            </a:r>
            <a:r>
              <a:rPr lang="fr-FR" dirty="0" smtClean="0"/>
              <a:t> | Densité | Hiérarchique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51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4.1  </a:t>
            </a:r>
            <a:r>
              <a:rPr lang="fr-FR" dirty="0" smtClean="0"/>
              <a:t>Standardisation </a:t>
            </a:r>
            <a:r>
              <a:rPr lang="fr-FR" dirty="0"/>
              <a:t>- </a:t>
            </a:r>
            <a:r>
              <a:rPr lang="fr-FR" dirty="0" smtClean="0"/>
              <a:t>Encodage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61100" y="1318000"/>
            <a:ext cx="8259337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fr-FR" dirty="0"/>
              <a:t>Différence d’échelle entre les </a:t>
            </a:r>
            <a:r>
              <a:rPr lang="fr-FR" dirty="0" err="1"/>
              <a:t>features</a:t>
            </a:r>
            <a:r>
              <a:rPr lang="fr-FR" dirty="0"/>
              <a:t> : </a:t>
            </a:r>
            <a:r>
              <a:rPr lang="fr-FR" dirty="0" smtClean="0"/>
              <a:t> </a:t>
            </a:r>
          </a:p>
          <a:p>
            <a:pPr marL="76200" lvl="0" indent="0">
              <a:buNone/>
            </a:pPr>
            <a:r>
              <a:rPr lang="fr-FR" dirty="0"/>
              <a:t>	</a:t>
            </a:r>
            <a:r>
              <a:rPr lang="fr-FR" dirty="0" smtClean="0"/>
              <a:t>Traitement </a:t>
            </a:r>
            <a:r>
              <a:rPr lang="fr-FR" dirty="0"/>
              <a:t>par méthode </a:t>
            </a:r>
            <a:r>
              <a:rPr lang="fr-FR" b="1" i="1" dirty="0" err="1"/>
              <a:t>StandardScaler</a:t>
            </a:r>
            <a:r>
              <a:rPr lang="fr-FR" b="1" i="1" dirty="0"/>
              <a:t>()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/>
              <a:t>catégorielles liées à la géolocalisation client :</a:t>
            </a:r>
          </a:p>
          <a:p>
            <a:pPr marL="76200" lvl="0" indent="0">
              <a:buNone/>
            </a:pPr>
            <a:r>
              <a:rPr lang="fr-FR" dirty="0" smtClean="0"/>
              <a:t>	Traitement </a:t>
            </a:r>
            <a:r>
              <a:rPr lang="fr-FR" dirty="0"/>
              <a:t>par méthode </a:t>
            </a:r>
            <a:r>
              <a:rPr lang="fr-FR" b="1" i="1" dirty="0" err="1"/>
              <a:t>OneHotEncoding</a:t>
            </a:r>
            <a:r>
              <a:rPr lang="fr-FR" b="1" i="1" dirty="0" smtClean="0"/>
              <a:t>()</a:t>
            </a:r>
            <a:endParaRPr lang="fr-FR" b="1" i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fr-FR" dirty="0"/>
              <a:t>Regroupement des états les moins représentatifs sous un intitulé unique '</a:t>
            </a:r>
            <a:r>
              <a:rPr lang="fr-FR" dirty="0" err="1"/>
              <a:t>other</a:t>
            </a:r>
            <a:r>
              <a:rPr lang="fr-FR" dirty="0"/>
              <a:t>‘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fr-FR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7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4.2 </a:t>
            </a:r>
            <a:r>
              <a:rPr lang="fr-FR" dirty="0"/>
              <a:t>METRIQUES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2 mesures complémentaires: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b="1" dirty="0"/>
              <a:t>Inertie</a:t>
            </a:r>
            <a:r>
              <a:rPr lang="fr-FR" dirty="0"/>
              <a:t> N</a:t>
            </a:r>
            <a:r>
              <a:rPr lang="fr-FR" baseline="-25000" dirty="0"/>
              <a:t>I </a:t>
            </a:r>
            <a:r>
              <a:rPr lang="fr-FR" dirty="0"/>
              <a:t>: </a:t>
            </a:r>
            <a:r>
              <a:rPr lang="fr-FR" sz="1800" dirty="0"/>
              <a:t>moyenne des carrés des distances entre les points M</a:t>
            </a:r>
            <a:r>
              <a:rPr lang="fr-FR" sz="1800" baseline="-25000" dirty="0"/>
              <a:t>i</a:t>
            </a:r>
            <a:r>
              <a:rPr lang="fr-FR" sz="1800" dirty="0"/>
              <a:t> et leur centre de gravité G (homogénéité)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fr-FR" sz="1800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fr-FR" sz="1800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b="1" dirty="0"/>
              <a:t>Silhouette</a:t>
            </a:r>
            <a:r>
              <a:rPr lang="fr-FR" dirty="0"/>
              <a:t>: </a:t>
            </a:r>
            <a:r>
              <a:rPr lang="fr-FR" sz="1800" dirty="0"/>
              <a:t>mesure d’homogénéité et séparation des nuages de points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EA5F5D-2C42-4F5C-85D0-205A4A4AE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669" y="4133095"/>
            <a:ext cx="1506194" cy="1009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DA84BE-558A-4116-ABDD-1000EE2D7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971" y="3042700"/>
            <a:ext cx="1220308" cy="5277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1AB49B-F4F1-4A69-9366-05EF88D6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516" y="4396104"/>
            <a:ext cx="1629218" cy="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1. PROBLEMATIQUE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4a. SEGMENTATION RFM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62939-4561-4489-A660-A943395BD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0" y="1318000"/>
            <a:ext cx="4293594" cy="1814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2">
            <a:extLst>
              <a:ext uri="{FF2B5EF4-FFF2-40B4-BE49-F238E27FC236}">
                <a16:creationId xmlns:a16="http://schemas.microsoft.com/office/drawing/2014/main" id="{0F362939-4561-4489-A660-A943395B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84" y="2407320"/>
            <a:ext cx="5263794" cy="273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63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4a. SEGMENTATION RFM / </a:t>
            </a:r>
            <a:r>
              <a:rPr lang="fr-FR" dirty="0" smtClean="0"/>
              <a:t>K-</a:t>
            </a:r>
            <a:r>
              <a:rPr lang="fr-FR" dirty="0" err="1" smtClean="0"/>
              <a:t>Means</a:t>
            </a:r>
            <a:r>
              <a:rPr lang="fr-FR" dirty="0"/>
              <a:t> </a:t>
            </a:r>
            <a:r>
              <a:rPr lang="fr-FR" sz="1400" dirty="0" smtClean="0"/>
              <a:t>(seulement </a:t>
            </a:r>
            <a:r>
              <a:rPr lang="fr-FR" sz="1400" dirty="0"/>
              <a:t>pour 3 variables r, f, </a:t>
            </a:r>
            <a:r>
              <a:rPr lang="fr-FR" sz="1400" dirty="0" smtClean="0"/>
              <a:t>m)</a:t>
            </a:r>
            <a:endParaRPr sz="14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Méthode du coude pour le nombre K de clusters</a:t>
            </a:r>
          </a:p>
          <a:p>
            <a:r>
              <a:rPr lang="fr-FR" dirty="0"/>
              <a:t>Calcul de l’inertie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fr-FR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DBC0-AA52-42D2-BD42-63A99D92B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42" y="2505883"/>
            <a:ext cx="4835165" cy="2469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64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4b. </a:t>
            </a:r>
            <a:r>
              <a:rPr lang="fr-FR" dirty="0" smtClean="0"/>
              <a:t>SEGMENTATION : </a:t>
            </a:r>
            <a:r>
              <a:rPr lang="fr-FR" dirty="0"/>
              <a:t>KMEANS (</a:t>
            </a:r>
            <a:r>
              <a:rPr lang="fr-FR" dirty="0" smtClean="0"/>
              <a:t>toutes variables)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FC8A97-1924-491E-8198-4FBF068FD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042" y="1733055"/>
            <a:ext cx="4446902" cy="2963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981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4b  </a:t>
            </a:r>
            <a:r>
              <a:rPr lang="fr-FR" dirty="0" smtClean="0"/>
              <a:t>Élaboration </a:t>
            </a:r>
            <a:r>
              <a:rPr lang="fr-FR" dirty="0"/>
              <a:t>d’un échantillon réduit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218747" y="1476926"/>
            <a:ext cx="71669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Optimisation des temps de calcul pour la  phase de test des modèles de </a:t>
            </a:r>
            <a:r>
              <a:rPr lang="fr-FR" dirty="0" err="1"/>
              <a:t>clustering</a:t>
            </a:r>
            <a:endParaRPr lang="fr-F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52" y="2367770"/>
            <a:ext cx="42862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4b. REDUCTION DE DIMENSION: ACP / t-SNE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4322455-44B7-40AD-991C-C9B9F230E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539214"/>
              </p:ext>
            </p:extLst>
          </p:nvPr>
        </p:nvGraphicFramePr>
        <p:xfrm>
          <a:off x="661100" y="1847407"/>
          <a:ext cx="7843154" cy="3296093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tableStyleId>{E960CA2F-AD4F-43A7-B7A6-27E5CA5AA7E8}</a:tableStyleId>
              </a:tblPr>
              <a:tblGrid>
                <a:gridCol w="3921577">
                  <a:extLst>
                    <a:ext uri="{9D8B030D-6E8A-4147-A177-3AD203B41FA5}">
                      <a16:colId xmlns:a16="http://schemas.microsoft.com/office/drawing/2014/main" val="3723007590"/>
                    </a:ext>
                  </a:extLst>
                </a:gridCol>
                <a:gridCol w="3921577">
                  <a:extLst>
                    <a:ext uri="{9D8B030D-6E8A-4147-A177-3AD203B41FA5}">
                      <a16:colId xmlns:a16="http://schemas.microsoft.com/office/drawing/2014/main" val="1411487125"/>
                    </a:ext>
                  </a:extLst>
                </a:gridCol>
              </a:tblGrid>
              <a:tr h="41112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ACP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t-SNE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044245"/>
                  </a:ext>
                </a:extLst>
              </a:tr>
              <a:tr h="288496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06456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7C5FE66-7670-47B7-9F19-D177348DFF40}"/>
              </a:ext>
            </a:extLst>
          </p:cNvPr>
          <p:cNvSpPr/>
          <p:nvPr/>
        </p:nvSpPr>
        <p:spPr>
          <a:xfrm>
            <a:off x="6136282" y="1900913"/>
            <a:ext cx="850604" cy="283535"/>
          </a:xfrm>
          <a:prstGeom prst="rect">
            <a:avLst/>
          </a:prstGeom>
          <a:noFill/>
          <a:ln>
            <a:solidFill>
              <a:srgbClr val="39B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AC125E1-4FA7-4DF5-B8F6-3870D61C5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86" y="1814369"/>
            <a:ext cx="430799" cy="420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66497" y="1286292"/>
            <a:ext cx="5824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Modélisation </a:t>
            </a:r>
            <a:r>
              <a:rPr lang="fr-FR" dirty="0"/>
              <a:t>testée sur une population aléatoire de 10 000 individus</a:t>
            </a:r>
            <a:r>
              <a:rPr lang="fr-FR" dirty="0" smtClean="0"/>
              <a:t>. 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KMeans</a:t>
            </a:r>
            <a:r>
              <a:rPr lang="fr-FR" dirty="0"/>
              <a:t> Silhouette Score: 0.143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3" y="2446417"/>
            <a:ext cx="3786327" cy="19795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40" y="2338919"/>
            <a:ext cx="2928643" cy="27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F25359F-D04C-4D4F-BCED-B35CE72A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98" y="2490180"/>
            <a:ext cx="2284974" cy="2454465"/>
          </a:xfrm>
          <a:prstGeom prst="rect">
            <a:avLst/>
          </a:prstGeom>
        </p:spPr>
      </p:pic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4b. SEGMENTATION </a:t>
            </a:r>
            <a:r>
              <a:rPr lang="fr-FR" dirty="0" smtClean="0"/>
              <a:t>/ </a:t>
            </a:r>
            <a:r>
              <a:rPr lang="fr-FR" dirty="0"/>
              <a:t>K-</a:t>
            </a:r>
            <a:r>
              <a:rPr lang="fr-FR" dirty="0" err="1"/>
              <a:t>Means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fr-FR" dirty="0"/>
              <a:t>L</a:t>
            </a:r>
            <a:r>
              <a:rPr lang="fr-FR" dirty="0" smtClean="0"/>
              <a:t>e </a:t>
            </a:r>
            <a:r>
              <a:rPr lang="fr-FR" dirty="0"/>
              <a:t>nombre K de </a:t>
            </a:r>
            <a:r>
              <a:rPr lang="fr-FR" dirty="0"/>
              <a:t>cluster (échantillon réduit </a:t>
            </a:r>
            <a:r>
              <a:rPr lang="fr-FR" dirty="0" smtClean="0"/>
              <a:t>)</a:t>
            </a:r>
            <a:endParaRPr lang="fr-F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fr-FR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F21CE7D-10A8-47FA-82CA-E05C17C523D0}"/>
              </a:ext>
            </a:extLst>
          </p:cNvPr>
          <p:cNvCxnSpPr/>
          <p:nvPr/>
        </p:nvCxnSpPr>
        <p:spPr>
          <a:xfrm>
            <a:off x="778298" y="3632572"/>
            <a:ext cx="3934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38667" y="2468403"/>
            <a:ext cx="38518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Il est impératif de déterminer le k optimal</a:t>
            </a:r>
          </a:p>
          <a:p>
            <a:r>
              <a:rPr lang="fr-FR" dirty="0"/>
              <a:t>Silhouette possible k=4 </a:t>
            </a:r>
          </a:p>
          <a:p>
            <a:endParaRPr lang="fr-FR" dirty="0"/>
          </a:p>
          <a:p>
            <a:r>
              <a:rPr lang="fr-FR" dirty="0"/>
              <a:t>L’</a:t>
            </a:r>
            <a:r>
              <a:rPr lang="fr-FR" dirty="0" err="1"/>
              <a:t>interprétabilité</a:t>
            </a:r>
            <a:r>
              <a:rPr lang="fr-FR" dirty="0"/>
              <a:t> métier est également à prendre en compte.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Un profilage des clusters clients peut devenir inadapté avec un nombre k trop élevé…</a:t>
            </a:r>
          </a:p>
        </p:txBody>
      </p:sp>
    </p:spTree>
    <p:extLst>
      <p:ext uri="{BB962C8B-B14F-4D97-AF65-F5344CB8AC3E}">
        <p14:creationId xmlns:p14="http://schemas.microsoft.com/office/powerpoint/2010/main" val="21481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4b. SEGMENTATION </a:t>
            </a:r>
            <a:r>
              <a:rPr lang="fr-FR" dirty="0" smtClean="0"/>
              <a:t>/ K-</a:t>
            </a:r>
            <a:r>
              <a:rPr lang="fr-FR" dirty="0" err="1" smtClean="0"/>
              <a:t>Means</a:t>
            </a:r>
            <a:r>
              <a:rPr lang="fr-FR" dirty="0"/>
              <a:t> : </a:t>
            </a:r>
            <a:r>
              <a:rPr lang="fr-FR" sz="2000" dirty="0"/>
              <a:t>POURCENTAGE DE CLIENTS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856344" y="4369135"/>
            <a:ext cx="31636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Voyons si le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hiérarchique </a:t>
            </a:r>
            <a:endParaRPr lang="fr-FR" dirty="0"/>
          </a:p>
          <a:p>
            <a:r>
              <a:rPr lang="fr-FR" dirty="0"/>
              <a:t>peut être utile dans la réflexion sur le </a:t>
            </a:r>
          </a:p>
          <a:p>
            <a:r>
              <a:rPr lang="fr-FR" dirty="0"/>
              <a:t>nombre optimal de clusters.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" y="1352430"/>
            <a:ext cx="8337743" cy="28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4c. </a:t>
            </a:r>
            <a:r>
              <a:rPr lang="fr-FR" dirty="0" smtClean="0"/>
              <a:t>Dendrogramme </a:t>
            </a:r>
            <a:r>
              <a:rPr lang="fr-FR" dirty="0"/>
              <a:t>de regroupement </a:t>
            </a:r>
            <a:r>
              <a:rPr lang="fr-FR" dirty="0" smtClean="0"/>
              <a:t>hiérarchique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AC125E1-4FA7-4DF5-B8F6-3870D61C5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524" y="1326544"/>
            <a:ext cx="430799" cy="420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1100" y="1382896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échantillon réduit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45" y="1318000"/>
            <a:ext cx="5522909" cy="38728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720" y="1680157"/>
            <a:ext cx="2979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4 groupes différentiables</a:t>
            </a:r>
          </a:p>
          <a:p>
            <a:r>
              <a:rPr lang="fr-FR" dirty="0"/>
              <a:t>Test de modélisation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88" y="2166335"/>
            <a:ext cx="2197731" cy="4917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4213" y="2683525"/>
            <a:ext cx="31483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À chaque </a:t>
            </a:r>
            <a:r>
              <a:rPr lang="fr-FR" dirty="0"/>
              <a:t>étape, on agrège les deux clusters les plus proches :</a:t>
            </a:r>
          </a:p>
          <a:p>
            <a:r>
              <a:rPr lang="fr-FR" dirty="0"/>
              <a:t>calculs lourds 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965" y="3939898"/>
            <a:ext cx="1849012" cy="12036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5720" y="3379117"/>
            <a:ext cx="3148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Correspondance des groupes avec les 4 clusters du </a:t>
            </a:r>
            <a:r>
              <a:rPr lang="fr-FR" dirty="0" err="1"/>
              <a:t>Kmeans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7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4c</a:t>
            </a:r>
            <a:r>
              <a:rPr lang="fr-FR" dirty="0"/>
              <a:t>. </a:t>
            </a:r>
            <a:r>
              <a:rPr lang="fr-FR" dirty="0" err="1"/>
              <a:t>Clustering</a:t>
            </a:r>
            <a:r>
              <a:rPr lang="fr-FR" dirty="0"/>
              <a:t>  </a:t>
            </a:r>
            <a:r>
              <a:rPr lang="fr-FR" dirty="0" smtClean="0"/>
              <a:t>Hiérarchique : ACP </a:t>
            </a:r>
            <a:r>
              <a:rPr lang="fr-FR" dirty="0"/>
              <a:t>/ t-SNE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4322455-44B7-40AD-991C-C9B9F230E6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6485" y="1540360"/>
          <a:ext cx="7134380" cy="3296093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tableStyleId>{E960CA2F-AD4F-43A7-B7A6-27E5CA5AA7E8}</a:tableStyleId>
              </a:tblPr>
              <a:tblGrid>
                <a:gridCol w="3567190">
                  <a:extLst>
                    <a:ext uri="{9D8B030D-6E8A-4147-A177-3AD203B41FA5}">
                      <a16:colId xmlns:a16="http://schemas.microsoft.com/office/drawing/2014/main" val="3723007590"/>
                    </a:ext>
                  </a:extLst>
                </a:gridCol>
                <a:gridCol w="3567190">
                  <a:extLst>
                    <a:ext uri="{9D8B030D-6E8A-4147-A177-3AD203B41FA5}">
                      <a16:colId xmlns:a16="http://schemas.microsoft.com/office/drawing/2014/main" val="1411487125"/>
                    </a:ext>
                  </a:extLst>
                </a:gridCol>
              </a:tblGrid>
              <a:tr h="411125"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ACP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t-SNE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044245"/>
                  </a:ext>
                </a:extLst>
              </a:tr>
              <a:tr h="288496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06456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7C5FE66-7670-47B7-9F19-D177348DFF40}"/>
              </a:ext>
            </a:extLst>
          </p:cNvPr>
          <p:cNvSpPr/>
          <p:nvPr/>
        </p:nvSpPr>
        <p:spPr>
          <a:xfrm>
            <a:off x="6032205" y="1594884"/>
            <a:ext cx="850604" cy="283535"/>
          </a:xfrm>
          <a:prstGeom prst="rect">
            <a:avLst/>
          </a:prstGeom>
          <a:noFill/>
          <a:ln>
            <a:solidFill>
              <a:srgbClr val="39B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AC125E1-4FA7-4DF5-B8F6-3870D61C5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310" y="1480433"/>
            <a:ext cx="430799" cy="42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96" y="2284961"/>
            <a:ext cx="3462604" cy="1806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55" y="1955437"/>
            <a:ext cx="2992651" cy="28024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7790" y="4293430"/>
            <a:ext cx="3414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CAH Silhouette Score: 0.1429901524775923</a:t>
            </a:r>
          </a:p>
        </p:txBody>
      </p:sp>
    </p:spTree>
    <p:extLst>
      <p:ext uri="{BB962C8B-B14F-4D97-AF65-F5344CB8AC3E}">
        <p14:creationId xmlns:p14="http://schemas.microsoft.com/office/powerpoint/2010/main" val="38754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4b. </a:t>
            </a:r>
            <a:r>
              <a:rPr lang="fr-FR" dirty="0" err="1"/>
              <a:t>Clustering</a:t>
            </a:r>
            <a:r>
              <a:rPr lang="fr-FR" dirty="0"/>
              <a:t>  </a:t>
            </a:r>
            <a:r>
              <a:rPr lang="fr-FR" dirty="0" smtClean="0"/>
              <a:t>Hiérarchique: </a:t>
            </a:r>
            <a:r>
              <a:rPr lang="fr-FR" sz="2000" dirty="0"/>
              <a:t>POURCENTAGE DE CLIENTS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03972" y="1318000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échantillon réduit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9" y="1318000"/>
            <a:ext cx="8456653" cy="30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9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1.1  </a:t>
            </a:r>
            <a:r>
              <a:rPr lang="en" dirty="0"/>
              <a:t>OLIST STORE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Solution de vente e-commerce pour les PME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Plateforme intégrée aux réseaux sociaux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Accompagnement marketing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fr-F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Basé au Brésil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B463EBE-C8FD-4FE8-9D05-8C836B48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5" y="1513399"/>
            <a:ext cx="6220650" cy="3719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4d</a:t>
            </a:r>
            <a:r>
              <a:rPr lang="fr-FR" dirty="0" smtClean="0"/>
              <a:t>. </a:t>
            </a:r>
            <a:r>
              <a:rPr lang="fr-FR" dirty="0" err="1"/>
              <a:t>Clustering</a:t>
            </a:r>
            <a:r>
              <a:rPr lang="fr-FR" dirty="0"/>
              <a:t> de </a:t>
            </a:r>
            <a:r>
              <a:rPr lang="fr-FR" dirty="0" smtClean="0"/>
              <a:t>densité : ACP </a:t>
            </a:r>
            <a:r>
              <a:rPr lang="fr-FR" dirty="0"/>
              <a:t>/ t-SNE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4322455-44B7-40AD-991C-C9B9F230E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216726"/>
              </p:ext>
            </p:extLst>
          </p:nvPr>
        </p:nvGraphicFramePr>
        <p:xfrm>
          <a:off x="661100" y="1318000"/>
          <a:ext cx="7843563" cy="3296093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tableStyleId>{E960CA2F-AD4F-43A7-B7A6-27E5CA5AA7E8}</a:tableStyleId>
              </a:tblPr>
              <a:tblGrid>
                <a:gridCol w="3970373">
                  <a:extLst>
                    <a:ext uri="{9D8B030D-6E8A-4147-A177-3AD203B41FA5}">
                      <a16:colId xmlns:a16="http://schemas.microsoft.com/office/drawing/2014/main" val="3723007590"/>
                    </a:ext>
                  </a:extLst>
                </a:gridCol>
                <a:gridCol w="3873190">
                  <a:extLst>
                    <a:ext uri="{9D8B030D-6E8A-4147-A177-3AD203B41FA5}">
                      <a16:colId xmlns:a16="http://schemas.microsoft.com/office/drawing/2014/main" val="1411487125"/>
                    </a:ext>
                  </a:extLst>
                </a:gridCol>
              </a:tblGrid>
              <a:tr h="411125"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ACP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t-SNE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044245"/>
                  </a:ext>
                </a:extLst>
              </a:tr>
              <a:tr h="288496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06456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123919" y="4614093"/>
            <a:ext cx="90930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Modélisation </a:t>
            </a:r>
            <a:r>
              <a:rPr lang="fr-FR" dirty="0"/>
              <a:t>testée sur une population aléatoire de 10 000 individus. </a:t>
            </a:r>
          </a:p>
          <a:p>
            <a:r>
              <a:rPr lang="fr-FR" dirty="0"/>
              <a:t>Algorithme </a:t>
            </a:r>
            <a:r>
              <a:rPr lang="fr-FR" dirty="0" smtClean="0"/>
              <a:t>DBSCAN. Modélisation </a:t>
            </a:r>
            <a:r>
              <a:rPr lang="fr-FR" dirty="0"/>
              <a:t>non adaptée à la structure de nos données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1" y="2002105"/>
            <a:ext cx="3706805" cy="1927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066" y="1767544"/>
            <a:ext cx="3305019" cy="28240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54476" y="3966580"/>
            <a:ext cx="26213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DBSCAN Silhouette Score: 0.0759395965217318</a:t>
            </a:r>
          </a:p>
        </p:txBody>
      </p:sp>
    </p:spTree>
    <p:extLst>
      <p:ext uri="{BB962C8B-B14F-4D97-AF65-F5344CB8AC3E}">
        <p14:creationId xmlns:p14="http://schemas.microsoft.com/office/powerpoint/2010/main" val="3343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2244400"/>
            <a:ext cx="5811230" cy="8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5.CHOIX DU MODELE FINAL</a:t>
            </a:r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700208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 smtClean="0"/>
              <a:t>      </a:t>
            </a:r>
            <a:r>
              <a:rPr lang="en-US" dirty="0" err="1" smtClean="0"/>
              <a:t>Modélisation</a:t>
            </a:r>
            <a:r>
              <a:rPr lang="en-US" dirty="0" smtClean="0"/>
              <a:t> </a:t>
            </a:r>
            <a:r>
              <a:rPr lang="en-US" dirty="0"/>
              <a:t>sur </a:t>
            </a:r>
            <a:r>
              <a:rPr lang="en-US" dirty="0" err="1"/>
              <a:t>l’échantillon</a:t>
            </a:r>
            <a:r>
              <a:rPr lang="en-US" dirty="0"/>
              <a:t> </a:t>
            </a:r>
            <a:r>
              <a:rPr lang="en-US" dirty="0" err="1"/>
              <a:t>complet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473" y="3633857"/>
            <a:ext cx="59844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résultats des tests de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err="1"/>
              <a:t>KMeans</a:t>
            </a:r>
            <a:r>
              <a:rPr lang="fr-FR" dirty="0"/>
              <a:t> attestent d’une performance adaptée au </a:t>
            </a:r>
            <a:r>
              <a:rPr lang="fr-FR" dirty="0" smtClean="0"/>
              <a:t>type </a:t>
            </a:r>
            <a:r>
              <a:rPr lang="fr-FR" dirty="0"/>
              <a:t>de population explorée dans le contexte métier.</a:t>
            </a:r>
          </a:p>
          <a:p>
            <a:endParaRPr lang="fr-FR" dirty="0"/>
          </a:p>
          <a:p>
            <a:r>
              <a:rPr lang="fr-FR" dirty="0"/>
              <a:t>Le modèle est-il stable pour l’ensemble de la population?</a:t>
            </a:r>
          </a:p>
          <a:p>
            <a:endParaRPr lang="fr-FR" dirty="0"/>
          </a:p>
          <a:p>
            <a:r>
              <a:rPr lang="fr-FR" dirty="0"/>
              <a:t>Le modèle est-il stable dans le temps?</a:t>
            </a:r>
          </a:p>
        </p:txBody>
      </p:sp>
    </p:spTree>
    <p:extLst>
      <p:ext uri="{BB962C8B-B14F-4D97-AF65-F5344CB8AC3E}">
        <p14:creationId xmlns:p14="http://schemas.microsoft.com/office/powerpoint/2010/main" val="39201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379141" y="664300"/>
            <a:ext cx="8764859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5.  </a:t>
            </a:r>
            <a:r>
              <a:rPr lang="fr-FR" dirty="0" smtClean="0"/>
              <a:t>KMEANS, k = 4 </a:t>
            </a:r>
            <a:r>
              <a:rPr lang="fr-FR" dirty="0"/>
              <a:t>: Modélisation sur l’échantillon complet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0" y="1356067"/>
            <a:ext cx="7702821" cy="37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379141" y="664300"/>
            <a:ext cx="8764859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5.  </a:t>
            </a:r>
            <a:r>
              <a:rPr lang="fr-FR" dirty="0" smtClean="0"/>
              <a:t>KMEANS, k = 4 </a:t>
            </a:r>
            <a:r>
              <a:rPr lang="fr-FR" dirty="0"/>
              <a:t>: Modélisation sur l’échantillon complet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" y="1559333"/>
            <a:ext cx="3756019" cy="2131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991" y="1695569"/>
            <a:ext cx="5061963" cy="2096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61845" y="1368719"/>
            <a:ext cx="2752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KMeans</a:t>
            </a:r>
            <a:r>
              <a:rPr lang="fr-FR" dirty="0"/>
              <a:t> Silhouette Score: 0.085</a:t>
            </a:r>
          </a:p>
        </p:txBody>
      </p:sp>
      <p:sp>
        <p:nvSpPr>
          <p:cNvPr id="6" name="Rectangle 5"/>
          <p:cNvSpPr/>
          <p:nvPr/>
        </p:nvSpPr>
        <p:spPr>
          <a:xfrm>
            <a:off x="6021658" y="3966580"/>
            <a:ext cx="3259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Stabilité avec une population 9 fois </a:t>
            </a:r>
            <a:r>
              <a:rPr lang="fr-FR" dirty="0" smtClean="0"/>
              <a:t>plus grande </a:t>
            </a:r>
            <a:r>
              <a:rPr lang="fr-FR" dirty="0"/>
              <a:t>que celle des tests.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72" y="3659494"/>
            <a:ext cx="2572097" cy="1484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632" y="3865799"/>
            <a:ext cx="2825101" cy="1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5. ANALYSE DE STABILITE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697" y="1457093"/>
            <a:ext cx="6638304" cy="3686407"/>
          </a:xfrm>
          <a:prstGeom prst="rect">
            <a:avLst/>
          </a:prstGeom>
        </p:spPr>
      </p:pic>
      <p:sp>
        <p:nvSpPr>
          <p:cNvPr id="10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61100" y="1349559"/>
            <a:ext cx="1844207" cy="1265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fr-FR" sz="1600" dirty="0"/>
              <a:t>Test de stabilité des clusters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sz="1600" dirty="0" smtClean="0"/>
              <a:t>Evolution </a:t>
            </a:r>
            <a:r>
              <a:rPr lang="fr-FR" sz="1600" dirty="0"/>
              <a:t>du coefficient de Silhouette</a:t>
            </a:r>
          </a:p>
          <a:p>
            <a:pPr lvl="0"/>
            <a:r>
              <a:rPr lang="fr-FR" sz="1600" dirty="0" err="1"/>
              <a:t>Adjusted</a:t>
            </a:r>
            <a:r>
              <a:rPr lang="fr-FR" sz="1600" dirty="0"/>
              <a:t> Rank Index (ARI</a:t>
            </a:r>
            <a:r>
              <a:rPr lang="fr-FR" sz="1600" dirty="0" smtClean="0"/>
              <a:t>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769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5. ANALYSE DE STABILITE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5203179" y="1343630"/>
            <a:ext cx="3301075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Modélisation effectuée sur l’échantillon</a:t>
            </a:r>
          </a:p>
          <a:p>
            <a:r>
              <a:rPr lang="fr-FR" dirty="0">
                <a:solidFill>
                  <a:schemeClr val="bg1"/>
                </a:solidFill>
              </a:rPr>
              <a:t>complet -90 jours </a:t>
            </a:r>
            <a:r>
              <a:rPr lang="fr-FR" dirty="0" smtClean="0">
                <a:solidFill>
                  <a:schemeClr val="bg1"/>
                </a:solidFill>
              </a:rPr>
              <a:t>d’historique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Quelque soit l’échantillon notons une </a:t>
            </a:r>
          </a:p>
          <a:p>
            <a:r>
              <a:rPr lang="fr-FR" dirty="0">
                <a:solidFill>
                  <a:schemeClr val="bg1"/>
                </a:solidFill>
              </a:rPr>
              <a:t>excellente stabilité du partitionnement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ARI score : </a:t>
            </a:r>
            <a:r>
              <a:rPr lang="fr-FR" dirty="0" smtClean="0">
                <a:solidFill>
                  <a:schemeClr val="bg1"/>
                </a:solidFill>
              </a:rPr>
              <a:t>0.95 </a:t>
            </a:r>
            <a:r>
              <a:rPr lang="fr-FR" dirty="0">
                <a:solidFill>
                  <a:schemeClr val="bg1"/>
                </a:solidFill>
              </a:rPr>
              <a:t>permet de valider </a:t>
            </a:r>
          </a:p>
          <a:p>
            <a:r>
              <a:rPr lang="fr-FR" dirty="0">
                <a:solidFill>
                  <a:schemeClr val="bg1"/>
                </a:solidFill>
              </a:rPr>
              <a:t>les similitudes du modèle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" y="1313169"/>
            <a:ext cx="4111083" cy="2138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307" y="3159512"/>
            <a:ext cx="5692647" cy="19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5. ANALYSE DE STABILITE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359910" y="1587451"/>
            <a:ext cx="6252656" cy="34296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fr-FR" sz="1600" dirty="0" smtClean="0"/>
              <a:t>Analyse </a:t>
            </a:r>
            <a:r>
              <a:rPr lang="fr-FR" sz="1600" dirty="0"/>
              <a:t>exploratoire des données temporelles : </a:t>
            </a:r>
          </a:p>
          <a:p>
            <a:pPr lvl="0"/>
            <a:r>
              <a:rPr lang="fr-FR" sz="1600" dirty="0" smtClean="0"/>
              <a:t>Fréquence </a:t>
            </a:r>
            <a:r>
              <a:rPr lang="fr-FR" sz="1600" dirty="0"/>
              <a:t>identifiée 3 Mois.</a:t>
            </a:r>
          </a:p>
          <a:p>
            <a:pPr lvl="0"/>
            <a:r>
              <a:rPr lang="fr-FR" sz="1600" dirty="0"/>
              <a:t>Possibilité d’implémenter une méthode .</a:t>
            </a:r>
            <a:r>
              <a:rPr lang="fr-FR" sz="1600" dirty="0" err="1"/>
              <a:t>predict</a:t>
            </a:r>
            <a:r>
              <a:rPr lang="fr-FR" sz="1600" dirty="0"/>
              <a:t>() du modèle pour établir un update hebdomadaire ou mensuel.</a:t>
            </a:r>
          </a:p>
          <a:p>
            <a:pPr marL="76200" lvl="0" indent="0">
              <a:buNone/>
            </a:pPr>
            <a:r>
              <a:rPr lang="fr-FR" sz="1600" dirty="0" smtClean="0"/>
              <a:t>Analyse </a:t>
            </a:r>
            <a:r>
              <a:rPr lang="fr-FR" sz="1600" dirty="0"/>
              <a:t>de la stabilité du </a:t>
            </a:r>
            <a:r>
              <a:rPr lang="fr-FR" sz="1600" dirty="0" err="1"/>
              <a:t>Clustering</a:t>
            </a:r>
            <a:r>
              <a:rPr lang="fr-FR" sz="1600" dirty="0"/>
              <a:t> : </a:t>
            </a:r>
          </a:p>
          <a:p>
            <a:pPr lvl="0"/>
            <a:r>
              <a:rPr lang="fr-FR" sz="1600" dirty="0" smtClean="0"/>
              <a:t>Entraînement </a:t>
            </a:r>
            <a:r>
              <a:rPr lang="fr-FR" sz="1600" dirty="0"/>
              <a:t>sur les données à -90 Jours.</a:t>
            </a:r>
          </a:p>
          <a:p>
            <a:pPr lvl="0"/>
            <a:r>
              <a:rPr lang="fr-FR" sz="1600" dirty="0"/>
              <a:t>Stabilité du nombre de clusters.</a:t>
            </a:r>
          </a:p>
          <a:p>
            <a:pPr lvl="0"/>
            <a:r>
              <a:rPr lang="fr-FR" sz="1600" dirty="0"/>
              <a:t>Stabilité du </a:t>
            </a:r>
            <a:r>
              <a:rPr lang="fr-FR" sz="1600" dirty="0" err="1"/>
              <a:t>coef</a:t>
            </a:r>
            <a:r>
              <a:rPr lang="fr-FR" sz="1600" dirty="0"/>
              <a:t>. de silhouette.</a:t>
            </a:r>
          </a:p>
          <a:p>
            <a:pPr lvl="0"/>
            <a:r>
              <a:rPr lang="fr-FR" sz="1600" dirty="0"/>
              <a:t>ARI score proche de 1.</a:t>
            </a:r>
          </a:p>
          <a:p>
            <a:pPr lvl="0"/>
            <a:endParaRPr lang="fr-FR" sz="16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5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title" idx="4294967295"/>
          </p:nvPr>
        </p:nvSpPr>
        <p:spPr>
          <a:xfrm>
            <a:off x="660417" y="0"/>
            <a:ext cx="7843837" cy="6540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5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des clusters KMEANS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4294967295"/>
          </p:nvPr>
        </p:nvSpPr>
        <p:spPr>
          <a:xfrm>
            <a:off x="623554" y="587007"/>
            <a:ext cx="5859022" cy="20719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200" dirty="0" smtClean="0"/>
              <a:t>Cluster </a:t>
            </a:r>
            <a:r>
              <a:rPr lang="fr-FR" sz="1200" dirty="0"/>
              <a:t>0 </a:t>
            </a:r>
            <a:r>
              <a:rPr lang="fr-FR" sz="1200" dirty="0" smtClean="0"/>
              <a:t>: </a:t>
            </a:r>
            <a:r>
              <a:rPr lang="fr-FR" sz="1200" dirty="0"/>
              <a:t>55,9% des ventes, le plus grand groupe de clients qui s'intéressent à plusieurs familles de produits, sans réelles </a:t>
            </a:r>
            <a:r>
              <a:rPr lang="fr-FR" sz="1200" dirty="0" smtClean="0"/>
              <a:t>préférences</a:t>
            </a:r>
          </a:p>
          <a:p>
            <a:pPr lvl="0"/>
            <a:r>
              <a:rPr lang="fr-FR" sz="1200" dirty="0" smtClean="0"/>
              <a:t>Cluster </a:t>
            </a:r>
            <a:r>
              <a:rPr lang="fr-FR" sz="1200" dirty="0"/>
              <a:t>1 </a:t>
            </a:r>
            <a:r>
              <a:rPr lang="fr-FR" sz="1200" dirty="0" smtClean="0"/>
              <a:t>: </a:t>
            </a:r>
            <a:r>
              <a:rPr lang="fr-FR" sz="1200" dirty="0"/>
              <a:t>19,5% nous devrons concevoir des campagnes pour les réactiver.</a:t>
            </a:r>
          </a:p>
          <a:p>
            <a:pPr lvl="0"/>
            <a:r>
              <a:rPr lang="fr-FR" sz="1200" dirty="0" smtClean="0"/>
              <a:t>Cluster </a:t>
            </a:r>
            <a:r>
              <a:rPr lang="fr-FR" sz="1200" dirty="0"/>
              <a:t>2 </a:t>
            </a:r>
            <a:r>
              <a:rPr lang="fr-FR" sz="1200" dirty="0" smtClean="0"/>
              <a:t>: 21,5% Ils </a:t>
            </a:r>
            <a:r>
              <a:rPr lang="fr-FR" sz="1200" dirty="0"/>
              <a:t>ont récemment effectué des achats chez nous, mais n'ont pas dépensé autant ou aussi souvent que nous le souhaiterions. Peut-être qu'une personnalisation des produits qui leur sont destinés peut aider à maximiser leur valeur à vie et à revenir acheter ?</a:t>
            </a:r>
          </a:p>
          <a:p>
            <a:pPr lvl="0"/>
            <a:r>
              <a:rPr lang="fr-FR" sz="1200" dirty="0" smtClean="0"/>
              <a:t>Cluster </a:t>
            </a:r>
            <a:r>
              <a:rPr lang="fr-FR" sz="1200" dirty="0"/>
              <a:t>3 </a:t>
            </a:r>
            <a:r>
              <a:rPr lang="fr-FR" sz="1200" dirty="0" smtClean="0"/>
              <a:t>: 3,2</a:t>
            </a:r>
            <a:r>
              <a:rPr lang="fr-FR" sz="1200" dirty="0"/>
              <a:t>% des ventes avec des clients au pouvoir d'achat plus élevé, et particulièrement intéressés par les secteurs des technologies et de la mode</a:t>
            </a:r>
            <a:r>
              <a:rPr lang="fr-FR" sz="1200" dirty="0" smtClean="0"/>
              <a:t>.</a:t>
            </a:r>
            <a:endParaRPr lang="fr-F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99" y="0"/>
            <a:ext cx="2825101" cy="10713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0152" y="2876003"/>
            <a:ext cx="5368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 clusters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RFM (3 var)</a:t>
            </a:r>
            <a:endParaRPr lang="fr-F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493" y="3213408"/>
            <a:ext cx="4827461" cy="1327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82" y="3337668"/>
            <a:ext cx="3467681" cy="10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10859" y="2385649"/>
            <a:ext cx="5811230" cy="8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6</a:t>
            </a:r>
            <a:r>
              <a:rPr lang="fr-FR" b="1" dirty="0" smtClean="0"/>
              <a:t>. CONCLUSION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593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61100" y="1318000"/>
            <a:ext cx="8386256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000" dirty="0" smtClean="0"/>
              <a:t>Segmentation </a:t>
            </a:r>
            <a:r>
              <a:rPr lang="fr-FR" sz="2000" dirty="0"/>
              <a:t>en 4 partitions stables au cours du temps via </a:t>
            </a:r>
            <a:r>
              <a:rPr lang="fr-FR" sz="2000" dirty="0" err="1"/>
              <a:t>KMeans</a:t>
            </a:r>
            <a:r>
              <a:rPr lang="fr-FR" sz="2000" dirty="0"/>
              <a:t>.</a:t>
            </a:r>
          </a:p>
          <a:p>
            <a:r>
              <a:rPr lang="fr-FR" sz="2000" dirty="0"/>
              <a:t>Amélioration de l’analyse par un </a:t>
            </a:r>
            <a:r>
              <a:rPr lang="fr-FR" sz="2000" dirty="0" err="1"/>
              <a:t>clustering</a:t>
            </a:r>
            <a:r>
              <a:rPr lang="fr-FR" sz="2000" dirty="0"/>
              <a:t> supplémentaire sur le groupe majoritaire </a:t>
            </a:r>
          </a:p>
          <a:p>
            <a:r>
              <a:rPr lang="fr-FR" sz="2000" dirty="0"/>
              <a:t>Similarités communes identifiées sur : </a:t>
            </a:r>
          </a:p>
          <a:p>
            <a:pPr marL="76200" indent="0">
              <a:buNone/>
            </a:pPr>
            <a:r>
              <a:rPr lang="fr-FR" sz="2000" dirty="0" smtClean="0"/>
              <a:t>        la </a:t>
            </a:r>
            <a:r>
              <a:rPr lang="fr-FR" sz="2000" dirty="0"/>
              <a:t>faible fréquence d’achat, le peu de récence ou encore la localisation. </a:t>
            </a:r>
          </a:p>
          <a:p>
            <a:r>
              <a:rPr lang="fr-FR" sz="2000" dirty="0" smtClean="0"/>
              <a:t>Amélioration </a:t>
            </a:r>
            <a:r>
              <a:rPr lang="fr-FR" sz="2000" dirty="0"/>
              <a:t>possible du manque d’adhésion au site :</a:t>
            </a:r>
          </a:p>
          <a:p>
            <a:pPr marL="76200" indent="0">
              <a:buNone/>
            </a:pPr>
            <a:r>
              <a:rPr lang="fr-FR" sz="2000" dirty="0" smtClean="0"/>
              <a:t>        Vente </a:t>
            </a:r>
            <a:r>
              <a:rPr lang="fr-FR" sz="2000" dirty="0"/>
              <a:t>One </a:t>
            </a:r>
            <a:r>
              <a:rPr lang="fr-FR" sz="2000" dirty="0" err="1"/>
              <a:t>Shot</a:t>
            </a:r>
            <a:r>
              <a:rPr lang="fr-FR" sz="2000" dirty="0"/>
              <a:t> &gt; Communauté à développer.</a:t>
            </a:r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endParaRPr lang="fr-FR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1.2 OBJECTIFS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Objectifs: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comprendre les différents types d’utilisateurs grâce à leur comportement et à leurs données personnelles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fournir à l’équipe marketing une description actionnable des segments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/>
              <a:t>analyse de la stabilité pour maintenance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3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amond 31">
            <a:extLst>
              <a:ext uri="{FF2B5EF4-FFF2-40B4-BE49-F238E27FC236}">
                <a16:creationId xmlns:a16="http://schemas.microsoft.com/office/drawing/2014/main" id="{7FE865E2-30F2-4475-A664-063161D5EFD4}"/>
              </a:ext>
            </a:extLst>
          </p:cNvPr>
          <p:cNvSpPr/>
          <p:nvPr/>
        </p:nvSpPr>
        <p:spPr>
          <a:xfrm>
            <a:off x="6371915" y="759284"/>
            <a:ext cx="442228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1576986" y="554397"/>
            <a:ext cx="6577476" cy="903969"/>
          </a:xfrm>
          <a:prstGeom prst="rect">
            <a:avLst/>
          </a:prstGeom>
          <a:solidFill>
            <a:srgbClr val="FFAB40">
              <a:alpha val="7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1646818" y="621628"/>
            <a:ext cx="6414880" cy="769520"/>
          </a:xfrm>
          <a:prstGeom prst="rect">
            <a:avLst/>
          </a:prstGeom>
          <a:solidFill>
            <a:srgbClr val="FFAB40">
              <a:alpha val="7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677042" y="545500"/>
            <a:ext cx="6414881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ko-KR" sz="4500" kern="0" dirty="0">
                <a:solidFill>
                  <a:srgbClr val="FFFFFF"/>
                </a:solidFill>
                <a:cs typeface="Arial" pitchFamily="34" charset="0"/>
                <a:sym typeface="Arial"/>
              </a:rPr>
              <a:t>Merci de </a:t>
            </a:r>
            <a:r>
              <a:rPr lang="en-US" altLang="ko-KR" sz="4500" kern="0" dirty="0" err="1">
                <a:solidFill>
                  <a:srgbClr val="FFFFFF"/>
                </a:solidFill>
                <a:cs typeface="Arial" pitchFamily="34" charset="0"/>
                <a:sym typeface="Arial"/>
              </a:rPr>
              <a:t>votre</a:t>
            </a:r>
            <a:r>
              <a:rPr lang="en-US" altLang="ko-KR" sz="4500" kern="0" dirty="0">
                <a:solidFill>
                  <a:srgbClr val="FFFFFF"/>
                </a:solidFill>
                <a:cs typeface="Arial" pitchFamily="34" charset="0"/>
                <a:sym typeface="Arial"/>
              </a:rPr>
              <a:t> </a:t>
            </a:r>
            <a:r>
              <a:rPr lang="en-US" altLang="ko-KR" sz="4500" kern="0" dirty="0" smtClean="0">
                <a:solidFill>
                  <a:srgbClr val="FFFFFF"/>
                </a:solidFill>
                <a:cs typeface="Arial" pitchFamily="34" charset="0"/>
                <a:sym typeface="Arial"/>
              </a:rPr>
              <a:t>attention</a:t>
            </a:r>
            <a:endParaRPr lang="en-US" altLang="ko-KR" sz="4500" kern="0" dirty="0">
              <a:solidFill>
                <a:srgbClr val="FFFFFF"/>
              </a:solidFill>
              <a:cs typeface="Arial" pitchFamily="34" charset="0"/>
              <a:sym typeface="Arial"/>
            </a:endParaRPr>
          </a:p>
        </p:txBody>
      </p:sp>
      <p:sp>
        <p:nvSpPr>
          <p:cNvPr id="37" name="Google Shape;265;p48"/>
          <p:cNvSpPr txBox="1">
            <a:spLocks/>
          </p:cNvSpPr>
          <p:nvPr/>
        </p:nvSpPr>
        <p:spPr>
          <a:xfrm>
            <a:off x="5023081" y="2884831"/>
            <a:ext cx="3472237" cy="109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kern="0" dirty="0" smtClean="0"/>
              <a:t/>
            </a:r>
            <a:br>
              <a:rPr lang="fr-FR" kern="0" dirty="0" smtClean="0"/>
            </a:br>
            <a:r>
              <a:rPr lang="fr-FR" kern="0" dirty="0" smtClean="0"/>
              <a:t/>
            </a:r>
            <a:br>
              <a:rPr lang="fr-FR" kern="0" dirty="0" smtClean="0"/>
            </a:br>
            <a:r>
              <a:rPr lang="fr-FR" sz="4400" kern="0" dirty="0" smtClean="0">
                <a:solidFill>
                  <a:schemeClr val="accent5"/>
                </a:solidFill>
              </a:rPr>
              <a:t>Questions ?</a:t>
            </a:r>
            <a:br>
              <a:rPr lang="fr-FR" sz="4400" kern="0" dirty="0" smtClean="0">
                <a:solidFill>
                  <a:schemeClr val="accent5"/>
                </a:solidFill>
              </a:rPr>
            </a:br>
            <a:endParaRPr lang="fr-FR" sz="4400" kern="0" dirty="0">
              <a:solidFill>
                <a:schemeClr val="accent5"/>
              </a:solidFill>
            </a:endParaRPr>
          </a:p>
        </p:txBody>
      </p:sp>
      <p:cxnSp>
        <p:nvCxnSpPr>
          <p:cNvPr id="38" name="Google Shape;267;p48"/>
          <p:cNvCxnSpPr/>
          <p:nvPr/>
        </p:nvCxnSpPr>
        <p:spPr>
          <a:xfrm>
            <a:off x="4936521" y="2067399"/>
            <a:ext cx="0" cy="190987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86" y="2067399"/>
            <a:ext cx="3168898" cy="1688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1.3  </a:t>
            </a:r>
            <a:r>
              <a:rPr lang="en" dirty="0"/>
              <a:t>SEGMENTATION CLIENT </a:t>
            </a:r>
            <a:endParaRPr dirty="0"/>
          </a:p>
        </p:txBody>
      </p:sp>
      <p:sp>
        <p:nvSpPr>
          <p:cNvPr id="9" name="Google Shape;698;p30">
            <a:extLst>
              <a:ext uri="{FF2B5EF4-FFF2-40B4-BE49-F238E27FC236}">
                <a16:creationId xmlns:a16="http://schemas.microsoft.com/office/drawing/2014/main" id="{B7A9BA93-FC15-40FF-BB59-18E77D4C1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5455" y="3659242"/>
            <a:ext cx="1940912" cy="135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Tx/>
              <a:buChar char="-"/>
            </a:pPr>
            <a:r>
              <a:rPr lang="fr-FR" sz="1600" b="1" dirty="0" smtClean="0"/>
              <a:t>Géolocalisation</a:t>
            </a:r>
            <a:endParaRPr lang="fr-FR" sz="16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5BB23D-2A0E-4D81-B199-1115970C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33614"/>
            <a:ext cx="7028745" cy="2135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Google Shape;698;p30">
            <a:extLst>
              <a:ext uri="{FF2B5EF4-FFF2-40B4-BE49-F238E27FC236}">
                <a16:creationId xmlns:a16="http://schemas.microsoft.com/office/drawing/2014/main" id="{2BA7E005-8EEF-4880-B840-7B09202DD2C3}"/>
              </a:ext>
            </a:extLst>
          </p:cNvPr>
          <p:cNvSpPr txBox="1">
            <a:spLocks/>
          </p:cNvSpPr>
          <p:nvPr/>
        </p:nvSpPr>
        <p:spPr>
          <a:xfrm>
            <a:off x="4959930" y="3659242"/>
            <a:ext cx="1461655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>
              <a:buFontTx/>
              <a:buChar char="-"/>
            </a:pPr>
            <a:endParaRPr lang="fr-FR" sz="1600" b="1" dirty="0"/>
          </a:p>
        </p:txBody>
      </p:sp>
      <p:sp>
        <p:nvSpPr>
          <p:cNvPr id="13" name="Google Shape;698;p30">
            <a:extLst>
              <a:ext uri="{FF2B5EF4-FFF2-40B4-BE49-F238E27FC236}">
                <a16:creationId xmlns:a16="http://schemas.microsoft.com/office/drawing/2014/main" id="{F69FAE77-A4D8-475E-8E54-8DEE40FCCF61}"/>
              </a:ext>
            </a:extLst>
          </p:cNvPr>
          <p:cNvSpPr txBox="1">
            <a:spLocks/>
          </p:cNvSpPr>
          <p:nvPr/>
        </p:nvSpPr>
        <p:spPr>
          <a:xfrm>
            <a:off x="6774877" y="3659242"/>
            <a:ext cx="1461655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1600" b="1" dirty="0"/>
              <a:t>RFM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E595D-9996-4891-A0AB-3E4AD6C9CB60}"/>
              </a:ext>
            </a:extLst>
          </p:cNvPr>
          <p:cNvSpPr/>
          <p:nvPr/>
        </p:nvSpPr>
        <p:spPr>
          <a:xfrm>
            <a:off x="1274618" y="3699161"/>
            <a:ext cx="4558146" cy="7412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E753A-A571-454C-A31C-F6D58669E59F}"/>
              </a:ext>
            </a:extLst>
          </p:cNvPr>
          <p:cNvSpPr/>
          <p:nvPr/>
        </p:nvSpPr>
        <p:spPr>
          <a:xfrm>
            <a:off x="6705600" y="3702414"/>
            <a:ext cx="1614055" cy="343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827B7-ABF0-4D6B-B827-48297E249B4D}"/>
              </a:ext>
            </a:extLst>
          </p:cNvPr>
          <p:cNvSpPr/>
          <p:nvPr/>
        </p:nvSpPr>
        <p:spPr>
          <a:xfrm>
            <a:off x="1274618" y="4761712"/>
            <a:ext cx="7045037" cy="3740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Google Shape;698;p30">
            <a:extLst>
              <a:ext uri="{FF2B5EF4-FFF2-40B4-BE49-F238E27FC236}">
                <a16:creationId xmlns:a16="http://schemas.microsoft.com/office/drawing/2014/main" id="{C147C246-1A34-4E6A-825D-EEDEFAEFFF90}"/>
              </a:ext>
            </a:extLst>
          </p:cNvPr>
          <p:cNvSpPr txBox="1">
            <a:spLocks/>
          </p:cNvSpPr>
          <p:nvPr/>
        </p:nvSpPr>
        <p:spPr>
          <a:xfrm>
            <a:off x="5903364" y="4136314"/>
            <a:ext cx="326802" cy="46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8" name="Google Shape;698;p30">
            <a:extLst>
              <a:ext uri="{FF2B5EF4-FFF2-40B4-BE49-F238E27FC236}">
                <a16:creationId xmlns:a16="http://schemas.microsoft.com/office/drawing/2014/main" id="{96808891-E161-45F4-8673-9AAD42ADE96A}"/>
              </a:ext>
            </a:extLst>
          </p:cNvPr>
          <p:cNvSpPr txBox="1">
            <a:spLocks/>
          </p:cNvSpPr>
          <p:nvPr/>
        </p:nvSpPr>
        <p:spPr>
          <a:xfrm>
            <a:off x="8388931" y="3395780"/>
            <a:ext cx="466907" cy="46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9" name="Google Shape;698;p30">
            <a:extLst>
              <a:ext uri="{FF2B5EF4-FFF2-40B4-BE49-F238E27FC236}">
                <a16:creationId xmlns:a16="http://schemas.microsoft.com/office/drawing/2014/main" id="{FBF30039-DF7B-42FD-B366-0F323CBE0C61}"/>
              </a:ext>
            </a:extLst>
          </p:cNvPr>
          <p:cNvSpPr txBox="1">
            <a:spLocks/>
          </p:cNvSpPr>
          <p:nvPr/>
        </p:nvSpPr>
        <p:spPr>
          <a:xfrm>
            <a:off x="8225530" y="4252514"/>
            <a:ext cx="326802" cy="46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DCBD61CD-42CD-410A-89BB-4A83B00A496A}"/>
              </a:ext>
            </a:extLst>
          </p:cNvPr>
          <p:cNvSpPr/>
          <p:nvPr/>
        </p:nvSpPr>
        <p:spPr>
          <a:xfrm>
            <a:off x="2053243" y="3463637"/>
            <a:ext cx="45719" cy="174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9A29BBC-61C0-45B6-BC11-B598A364DA26}"/>
              </a:ext>
            </a:extLst>
          </p:cNvPr>
          <p:cNvSpPr/>
          <p:nvPr/>
        </p:nvSpPr>
        <p:spPr>
          <a:xfrm>
            <a:off x="5454541" y="3463636"/>
            <a:ext cx="45719" cy="174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D8B536EB-2289-4BDF-81C2-75BD4B0E807A}"/>
              </a:ext>
            </a:extLst>
          </p:cNvPr>
          <p:cNvSpPr/>
          <p:nvPr/>
        </p:nvSpPr>
        <p:spPr>
          <a:xfrm>
            <a:off x="7345689" y="3463638"/>
            <a:ext cx="45719" cy="174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698;p30">
            <a:extLst>
              <a:ext uri="{FF2B5EF4-FFF2-40B4-BE49-F238E27FC236}">
                <a16:creationId xmlns:a16="http://schemas.microsoft.com/office/drawing/2014/main" id="{249255C7-DC37-4FBA-B77F-F32321954F99}"/>
              </a:ext>
            </a:extLst>
          </p:cNvPr>
          <p:cNvSpPr txBox="1">
            <a:spLocks/>
          </p:cNvSpPr>
          <p:nvPr/>
        </p:nvSpPr>
        <p:spPr>
          <a:xfrm>
            <a:off x="4143148" y="4738590"/>
            <a:ext cx="1461656" cy="37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1600" b="1" dirty="0"/>
              <a:t>Persona</a:t>
            </a:r>
          </a:p>
        </p:txBody>
      </p:sp>
    </p:spTree>
    <p:extLst>
      <p:ext uri="{BB962C8B-B14F-4D97-AF65-F5344CB8AC3E}">
        <p14:creationId xmlns:p14="http://schemas.microsoft.com/office/powerpoint/2010/main" val="167706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  <p:bldP spid="15" grpId="0" animBg="1"/>
      <p:bldP spid="16" grpId="0" animBg="1"/>
      <p:bldP spid="17" grpId="0"/>
      <p:bldP spid="18" grpId="0"/>
      <p:bldP spid="19" grpId="0"/>
      <p:bldP spid="7" grpId="0" animBg="1"/>
      <p:bldP spid="21" grpId="0" animBg="1"/>
      <p:bldP spid="22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5084417" y="1462174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1.3  </a:t>
            </a:r>
            <a:r>
              <a:rPr lang="en" dirty="0"/>
              <a:t>SEGMENTATION CLIENT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67" y="1404220"/>
            <a:ext cx="7155717" cy="3739280"/>
          </a:xfrm>
          <a:prstGeom prst="rect">
            <a:avLst/>
          </a:prstGeom>
        </p:spPr>
      </p:pic>
      <p:sp>
        <p:nvSpPr>
          <p:cNvPr id="44" name="Google Shape;550;p18"/>
          <p:cNvSpPr txBox="1">
            <a:spLocks/>
          </p:cNvSpPr>
          <p:nvPr/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fr-FR" dirty="0" smtClean="0"/>
              <a:t>1.4 PROFIL CLIENT RECHERCH</a:t>
            </a:r>
            <a:r>
              <a:rPr lang="fr-FR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41231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/>
              <a:t>1.5  </a:t>
            </a:r>
            <a:r>
              <a:rPr lang="fr-FR" dirty="0" smtClean="0"/>
              <a:t>DÉMARCHE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527980"/>
            <a:ext cx="653700" cy="6155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355120" y="1318000"/>
            <a:ext cx="8736841" cy="3263392"/>
            <a:chOff x="407159" y="1742649"/>
            <a:chExt cx="8736841" cy="3263392"/>
          </a:xfrm>
        </p:grpSpPr>
        <p:sp>
          <p:nvSpPr>
            <p:cNvPr id="7" name="object 5"/>
            <p:cNvSpPr txBox="1"/>
            <p:nvPr/>
          </p:nvSpPr>
          <p:spPr>
            <a:xfrm>
              <a:off x="407160" y="1995062"/>
              <a:ext cx="1611190" cy="782330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wrap="square" lIns="0" tIns="28575" rIns="0" bIns="0" rtlCol="0">
              <a:spAutoFit/>
            </a:bodyPr>
            <a:lstStyle/>
            <a:p>
              <a:pPr marL="351155" marR="345440" algn="ctr">
                <a:lnSpc>
                  <a:spcPct val="101600"/>
                </a:lnSpc>
                <a:spcBef>
                  <a:spcPts val="225"/>
                </a:spcBef>
              </a:pPr>
              <a:r>
                <a:rPr sz="1600" spc="-95" dirty="0">
                  <a:solidFill>
                    <a:srgbClr val="051934"/>
                  </a:solidFill>
                  <a:latin typeface="Verdana"/>
                  <a:cs typeface="Verdana"/>
                </a:rPr>
                <a:t>Données  </a:t>
              </a:r>
              <a:r>
                <a:rPr sz="1600" spc="-50" dirty="0">
                  <a:solidFill>
                    <a:srgbClr val="051934"/>
                  </a:solidFill>
                  <a:latin typeface="Verdana"/>
                  <a:cs typeface="Verdana"/>
                </a:rPr>
                <a:t>clients </a:t>
              </a:r>
              <a:r>
                <a:rPr sz="1600" spc="-45" dirty="0">
                  <a:solidFill>
                    <a:srgbClr val="051934"/>
                  </a:solidFill>
                  <a:latin typeface="Verdana"/>
                  <a:cs typeface="Verdana"/>
                </a:rPr>
                <a:t> </a:t>
              </a:r>
              <a:r>
                <a:rPr sz="1600" spc="-80" dirty="0">
                  <a:solidFill>
                    <a:srgbClr val="051934"/>
                  </a:solidFill>
                  <a:latin typeface="Verdana"/>
                  <a:cs typeface="Verdana"/>
                </a:rPr>
                <a:t>uniques</a:t>
              </a:r>
              <a:endParaRPr sz="1600" dirty="0">
                <a:latin typeface="Verdana"/>
                <a:cs typeface="Verdana"/>
              </a:endParaRPr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2298062" y="1995062"/>
              <a:ext cx="1579880" cy="824865"/>
            </a:xfrm>
            <a:prstGeom prst="rect">
              <a:avLst/>
            </a:prstGeom>
            <a:solidFill>
              <a:srgbClr val="FFC530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1950">
                <a:latin typeface="Times New Roman"/>
                <a:cs typeface="Times New Roman"/>
              </a:endParaRPr>
            </a:p>
            <a:p>
              <a:pPr marL="105410">
                <a:lnSpc>
                  <a:spcPct val="100000"/>
                </a:lnSpc>
              </a:pPr>
              <a:r>
                <a:rPr sz="1500" spc="-30" dirty="0">
                  <a:solidFill>
                    <a:srgbClr val="051934"/>
                  </a:solidFill>
                  <a:latin typeface="Verdana"/>
                  <a:cs typeface="Verdana"/>
                </a:rPr>
                <a:t>Pre-processing</a:t>
              </a:r>
              <a:endParaRPr sz="1500">
                <a:latin typeface="Verdana"/>
                <a:cs typeface="Verdana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4157654" y="2019887"/>
              <a:ext cx="1501140" cy="824865"/>
            </a:xfrm>
            <a:custGeom>
              <a:avLst/>
              <a:gdLst/>
              <a:ahLst/>
              <a:cxnLst/>
              <a:rect l="l" t="t" r="r" b="b"/>
              <a:pathLst>
                <a:path w="1501139" h="824864">
                  <a:moveTo>
                    <a:pt x="1500899" y="824399"/>
                  </a:moveTo>
                  <a:lnTo>
                    <a:pt x="0" y="824399"/>
                  </a:lnTo>
                  <a:lnTo>
                    <a:pt x="0" y="0"/>
                  </a:lnTo>
                  <a:lnTo>
                    <a:pt x="1500899" y="0"/>
                  </a:lnTo>
                  <a:lnTo>
                    <a:pt x="1500899" y="824399"/>
                  </a:lnTo>
                  <a:close/>
                </a:path>
              </a:pathLst>
            </a:custGeom>
            <a:solidFill>
              <a:srgbClr val="FFC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4157654" y="2019887"/>
              <a:ext cx="1501140" cy="8248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vert="horz" wrap="square" lIns="0" tIns="254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900" dirty="0">
                <a:latin typeface="Times New Roman"/>
                <a:cs typeface="Times New Roman"/>
              </a:endParaRPr>
            </a:p>
            <a:p>
              <a:pPr marL="469900">
                <a:lnSpc>
                  <a:spcPct val="100000"/>
                </a:lnSpc>
              </a:pPr>
              <a:r>
                <a:rPr sz="1600" spc="-65" dirty="0">
                  <a:solidFill>
                    <a:srgbClr val="051934"/>
                  </a:solidFill>
                  <a:latin typeface="Verdana"/>
                  <a:cs typeface="Verdana"/>
                </a:rPr>
                <a:t>Model</a:t>
              </a:r>
              <a:endParaRPr sz="1600" dirty="0">
                <a:latin typeface="Verdana"/>
                <a:cs typeface="Verdana"/>
              </a:endParaRPr>
            </a:p>
          </p:txBody>
        </p:sp>
        <p:sp>
          <p:nvSpPr>
            <p:cNvPr id="11" name="object 9"/>
            <p:cNvSpPr txBox="1"/>
            <p:nvPr/>
          </p:nvSpPr>
          <p:spPr>
            <a:xfrm>
              <a:off x="5938361" y="2005077"/>
              <a:ext cx="1501140" cy="82486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1950" dirty="0">
                <a:latin typeface="Times New Roman"/>
                <a:cs typeface="Times New Roman"/>
              </a:endParaRPr>
            </a:p>
            <a:p>
              <a:pPr marL="305435">
                <a:lnSpc>
                  <a:spcPct val="100000"/>
                </a:lnSpc>
              </a:pPr>
              <a:r>
                <a:rPr sz="1500" spc="-50" dirty="0">
                  <a:solidFill>
                    <a:srgbClr val="051934"/>
                  </a:solidFill>
                  <a:latin typeface="Verdana"/>
                  <a:cs typeface="Verdana"/>
                </a:rPr>
                <a:t>Validation</a:t>
              </a:r>
              <a:endParaRPr sz="1500" dirty="0">
                <a:latin typeface="Verdana"/>
                <a:cs typeface="Verdana"/>
              </a:endParaRPr>
            </a:p>
          </p:txBody>
        </p:sp>
        <p:grpSp>
          <p:nvGrpSpPr>
            <p:cNvPr id="12" name="object 10"/>
            <p:cNvGrpSpPr/>
            <p:nvPr/>
          </p:nvGrpSpPr>
          <p:grpSpPr>
            <a:xfrm>
              <a:off x="1143324" y="1742649"/>
              <a:ext cx="6001385" cy="1438275"/>
              <a:chOff x="993412" y="1613662"/>
              <a:chExt cx="6001385" cy="1438275"/>
            </a:xfrm>
          </p:grpSpPr>
          <p:sp>
            <p:nvSpPr>
              <p:cNvPr id="13" name="object 11"/>
              <p:cNvSpPr/>
              <p:nvPr/>
            </p:nvSpPr>
            <p:spPr>
              <a:xfrm>
                <a:off x="1007700" y="1627949"/>
                <a:ext cx="179895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98955" h="238125">
                    <a:moveTo>
                      <a:pt x="0" y="238124"/>
                    </a:moveTo>
                    <a:lnTo>
                      <a:pt x="25695" y="189715"/>
                    </a:lnTo>
                    <a:lnTo>
                      <a:pt x="69110" y="158334"/>
                    </a:lnTo>
                    <a:lnTo>
                      <a:pt x="131015" y="128294"/>
                    </a:lnTo>
                    <a:lnTo>
                      <a:pt x="168221" y="113944"/>
                    </a:lnTo>
                    <a:lnTo>
                      <a:pt x="209234" y="100132"/>
                    </a:lnTo>
                    <a:lnTo>
                      <a:pt x="253782" y="86923"/>
                    </a:lnTo>
                    <a:lnTo>
                      <a:pt x="301593" y="74385"/>
                    </a:lnTo>
                    <a:lnTo>
                      <a:pt x="352395" y="62586"/>
                    </a:lnTo>
                    <a:lnTo>
                      <a:pt x="405916" y="51593"/>
                    </a:lnTo>
                    <a:lnTo>
                      <a:pt x="461884" y="41473"/>
                    </a:lnTo>
                    <a:lnTo>
                      <a:pt x="520028" y="32292"/>
                    </a:lnTo>
                    <a:lnTo>
                      <a:pt x="580075" y="24119"/>
                    </a:lnTo>
                    <a:lnTo>
                      <a:pt x="641753" y="17021"/>
                    </a:lnTo>
                    <a:lnTo>
                      <a:pt x="704791" y="11064"/>
                    </a:lnTo>
                    <a:lnTo>
                      <a:pt x="768916" y="6317"/>
                    </a:lnTo>
                    <a:lnTo>
                      <a:pt x="833857" y="2845"/>
                    </a:lnTo>
                    <a:lnTo>
                      <a:pt x="899343" y="717"/>
                    </a:lnTo>
                    <a:lnTo>
                      <a:pt x="965099" y="0"/>
                    </a:lnTo>
                    <a:lnTo>
                      <a:pt x="1020751" y="530"/>
                    </a:lnTo>
                    <a:lnTo>
                      <a:pt x="1076238" y="2079"/>
                    </a:lnTo>
                    <a:lnTo>
                      <a:pt x="1131395" y="4604"/>
                    </a:lnTo>
                    <a:lnTo>
                      <a:pt x="1186058" y="8065"/>
                    </a:lnTo>
                    <a:lnTo>
                      <a:pt x="1240062" y="12422"/>
                    </a:lnTo>
                    <a:lnTo>
                      <a:pt x="1293242" y="17633"/>
                    </a:lnTo>
                    <a:lnTo>
                      <a:pt x="1345434" y="23659"/>
                    </a:lnTo>
                    <a:lnTo>
                      <a:pt x="1396473" y="30457"/>
                    </a:lnTo>
                    <a:lnTo>
                      <a:pt x="1446194" y="37989"/>
                    </a:lnTo>
                    <a:lnTo>
                      <a:pt x="1494433" y="46213"/>
                    </a:lnTo>
                    <a:lnTo>
                      <a:pt x="1541024" y="55088"/>
                    </a:lnTo>
                    <a:lnTo>
                      <a:pt x="1585803" y="64573"/>
                    </a:lnTo>
                    <a:lnTo>
                      <a:pt x="1628606" y="74629"/>
                    </a:lnTo>
                    <a:lnTo>
                      <a:pt x="1693519" y="92081"/>
                    </a:lnTo>
                    <a:lnTo>
                      <a:pt x="1752070" y="110756"/>
                    </a:lnTo>
                    <a:lnTo>
                      <a:pt x="1791384" y="125460"/>
                    </a:lnTo>
                    <a:lnTo>
                      <a:pt x="1797529" y="127963"/>
                    </a:lnTo>
                    <a:lnTo>
                      <a:pt x="1798861" y="128519"/>
                    </a:lnTo>
                  </a:path>
                </a:pathLst>
              </a:custGeom>
              <a:ln w="28574">
                <a:solidFill>
                  <a:srgbClr val="F7C37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1935" y="1706026"/>
                <a:ext cx="158251" cy="148084"/>
              </a:xfrm>
              <a:prstGeom prst="rect">
                <a:avLst/>
              </a:prstGeom>
            </p:spPr>
          </p:pic>
          <p:sp>
            <p:nvSpPr>
              <p:cNvPr id="15" name="object 13"/>
              <p:cNvSpPr/>
              <p:nvPr/>
            </p:nvSpPr>
            <p:spPr>
              <a:xfrm>
                <a:off x="2938050" y="1627950"/>
                <a:ext cx="1697989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697989" h="238125">
                    <a:moveTo>
                      <a:pt x="0" y="238124"/>
                    </a:moveTo>
                    <a:lnTo>
                      <a:pt x="26532" y="187281"/>
                    </a:lnTo>
                    <a:lnTo>
                      <a:pt x="71243" y="154284"/>
                    </a:lnTo>
                    <a:lnTo>
                      <a:pt x="134822" y="122780"/>
                    </a:lnTo>
                    <a:lnTo>
                      <a:pt x="172949" y="107797"/>
                    </a:lnTo>
                    <a:lnTo>
                      <a:pt x="214909" y="93436"/>
                    </a:lnTo>
                    <a:lnTo>
                      <a:pt x="260407" y="79782"/>
                    </a:lnTo>
                    <a:lnTo>
                      <a:pt x="309147" y="66918"/>
                    </a:lnTo>
                    <a:lnTo>
                      <a:pt x="360836" y="54926"/>
                    </a:lnTo>
                    <a:lnTo>
                      <a:pt x="415177" y="43891"/>
                    </a:lnTo>
                    <a:lnTo>
                      <a:pt x="471877" y="33894"/>
                    </a:lnTo>
                    <a:lnTo>
                      <a:pt x="530641" y="25020"/>
                    </a:lnTo>
                    <a:lnTo>
                      <a:pt x="591173" y="17351"/>
                    </a:lnTo>
                    <a:lnTo>
                      <a:pt x="653180" y="10970"/>
                    </a:lnTo>
                    <a:lnTo>
                      <a:pt x="716365" y="5962"/>
                    </a:lnTo>
                    <a:lnTo>
                      <a:pt x="780435" y="2408"/>
                    </a:lnTo>
                    <a:lnTo>
                      <a:pt x="845095" y="393"/>
                    </a:lnTo>
                    <a:lnTo>
                      <a:pt x="910049" y="0"/>
                    </a:lnTo>
                    <a:lnTo>
                      <a:pt x="966895" y="1032"/>
                    </a:lnTo>
                    <a:lnTo>
                      <a:pt x="1023542" y="3317"/>
                    </a:lnTo>
                    <a:lnTo>
                      <a:pt x="1079795" y="6801"/>
                    </a:lnTo>
                    <a:lnTo>
                      <a:pt x="1135455" y="11431"/>
                    </a:lnTo>
                    <a:lnTo>
                      <a:pt x="1190326" y="17154"/>
                    </a:lnTo>
                    <a:lnTo>
                      <a:pt x="1244208" y="23916"/>
                    </a:lnTo>
                    <a:lnTo>
                      <a:pt x="1296906" y="31666"/>
                    </a:lnTo>
                    <a:lnTo>
                      <a:pt x="1348222" y="40349"/>
                    </a:lnTo>
                    <a:lnTo>
                      <a:pt x="1397957" y="49914"/>
                    </a:lnTo>
                    <a:lnTo>
                      <a:pt x="1445915" y="60306"/>
                    </a:lnTo>
                    <a:lnTo>
                      <a:pt x="1491898" y="71473"/>
                    </a:lnTo>
                    <a:lnTo>
                      <a:pt x="1535709" y="83362"/>
                    </a:lnTo>
                    <a:lnTo>
                      <a:pt x="1596920" y="102432"/>
                    </a:lnTo>
                    <a:lnTo>
                      <a:pt x="1652131" y="122829"/>
                    </a:lnTo>
                    <a:lnTo>
                      <a:pt x="1689202" y="138888"/>
                    </a:lnTo>
                    <a:lnTo>
                      <a:pt x="1694997" y="141622"/>
                    </a:lnTo>
                    <a:lnTo>
                      <a:pt x="1697725" y="142943"/>
                    </a:lnTo>
                  </a:path>
                </a:pathLst>
              </a:custGeom>
              <a:ln w="28574">
                <a:solidFill>
                  <a:srgbClr val="F7C37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88430" y="1722917"/>
                <a:ext cx="154190" cy="153086"/>
              </a:xfrm>
              <a:prstGeom prst="rect">
                <a:avLst/>
              </a:prstGeom>
            </p:spPr>
          </p:pic>
          <p:sp>
            <p:nvSpPr>
              <p:cNvPr id="17" name="object 15"/>
              <p:cNvSpPr/>
              <p:nvPr/>
            </p:nvSpPr>
            <p:spPr>
              <a:xfrm>
                <a:off x="4758192" y="1637965"/>
                <a:ext cx="1652905" cy="253365"/>
              </a:xfrm>
              <a:custGeom>
                <a:avLst/>
                <a:gdLst/>
                <a:ahLst/>
                <a:cxnLst/>
                <a:rect l="l" t="t" r="r" b="b"/>
                <a:pathLst>
                  <a:path w="1652904" h="253364">
                    <a:moveTo>
                      <a:pt x="0" y="252934"/>
                    </a:moveTo>
                    <a:lnTo>
                      <a:pt x="12910" y="215170"/>
                    </a:lnTo>
                    <a:lnTo>
                      <a:pt x="49862" y="178242"/>
                    </a:lnTo>
                    <a:lnTo>
                      <a:pt x="108183" y="142875"/>
                    </a:lnTo>
                    <a:lnTo>
                      <a:pt x="144523" y="126005"/>
                    </a:lnTo>
                    <a:lnTo>
                      <a:pt x="185203" y="109796"/>
                    </a:lnTo>
                    <a:lnTo>
                      <a:pt x="229890" y="94342"/>
                    </a:lnTo>
                    <a:lnTo>
                      <a:pt x="278249" y="79731"/>
                    </a:lnTo>
                    <a:lnTo>
                      <a:pt x="329948" y="66054"/>
                    </a:lnTo>
                    <a:lnTo>
                      <a:pt x="384652" y="53404"/>
                    </a:lnTo>
                    <a:lnTo>
                      <a:pt x="442027" y="41869"/>
                    </a:lnTo>
                    <a:lnTo>
                      <a:pt x="501740" y="31541"/>
                    </a:lnTo>
                    <a:lnTo>
                      <a:pt x="563456" y="22511"/>
                    </a:lnTo>
                    <a:lnTo>
                      <a:pt x="626841" y="14869"/>
                    </a:lnTo>
                    <a:lnTo>
                      <a:pt x="691562" y="8707"/>
                    </a:lnTo>
                    <a:lnTo>
                      <a:pt x="757285" y="4114"/>
                    </a:lnTo>
                    <a:lnTo>
                      <a:pt x="823675" y="1181"/>
                    </a:lnTo>
                    <a:lnTo>
                      <a:pt x="890399" y="0"/>
                    </a:lnTo>
                    <a:lnTo>
                      <a:pt x="946017" y="400"/>
                    </a:lnTo>
                    <a:lnTo>
                      <a:pt x="1001442" y="2026"/>
                    </a:lnTo>
                    <a:lnTo>
                      <a:pt x="1056480" y="4823"/>
                    </a:lnTo>
                    <a:lnTo>
                      <a:pt x="1110938" y="8736"/>
                    </a:lnTo>
                    <a:lnTo>
                      <a:pt x="1164624" y="13713"/>
                    </a:lnTo>
                    <a:lnTo>
                      <a:pt x="1217343" y="19698"/>
                    </a:lnTo>
                    <a:lnTo>
                      <a:pt x="1268903" y="26637"/>
                    </a:lnTo>
                    <a:lnTo>
                      <a:pt x="1319111" y="34477"/>
                    </a:lnTo>
                    <a:lnTo>
                      <a:pt x="1367772" y="43163"/>
                    </a:lnTo>
                    <a:lnTo>
                      <a:pt x="1414695" y="52642"/>
                    </a:lnTo>
                    <a:lnTo>
                      <a:pt x="1459685" y="62858"/>
                    </a:lnTo>
                    <a:lnTo>
                      <a:pt x="1502549" y="73759"/>
                    </a:lnTo>
                    <a:lnTo>
                      <a:pt x="1562438" y="91274"/>
                    </a:lnTo>
                    <a:lnTo>
                      <a:pt x="1616458" y="110024"/>
                    </a:lnTo>
                    <a:lnTo>
                      <a:pt x="1646950" y="122289"/>
                    </a:lnTo>
                    <a:lnTo>
                      <a:pt x="1652382" y="124638"/>
                    </a:lnTo>
                  </a:path>
                </a:pathLst>
              </a:custGeom>
              <a:ln w="28574">
                <a:solidFill>
                  <a:srgbClr val="F7C37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6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65015" y="1712964"/>
                <a:ext cx="156974" cy="149845"/>
              </a:xfrm>
              <a:prstGeom prst="rect">
                <a:avLst/>
              </a:prstGeom>
            </p:spPr>
          </p:pic>
          <p:sp>
            <p:nvSpPr>
              <p:cNvPr id="19" name="object 17"/>
              <p:cNvSpPr/>
              <p:nvPr/>
            </p:nvSpPr>
            <p:spPr>
              <a:xfrm>
                <a:off x="3026027" y="2690474"/>
                <a:ext cx="1837055" cy="235585"/>
              </a:xfrm>
              <a:custGeom>
                <a:avLst/>
                <a:gdLst/>
                <a:ahLst/>
                <a:cxnLst/>
                <a:rect l="l" t="t" r="r" b="b"/>
                <a:pathLst>
                  <a:path w="1837054" h="235585">
                    <a:moveTo>
                      <a:pt x="1836615" y="0"/>
                    </a:moveTo>
                    <a:lnTo>
                      <a:pt x="1810392" y="47797"/>
                    </a:lnTo>
                    <a:lnTo>
                      <a:pt x="1766086" y="78775"/>
                    </a:lnTo>
                    <a:lnTo>
                      <a:pt x="1702911" y="108427"/>
                    </a:lnTo>
                    <a:lnTo>
                      <a:pt x="1664942" y="122591"/>
                    </a:lnTo>
                    <a:lnTo>
                      <a:pt x="1623087" y="136224"/>
                    </a:lnTo>
                    <a:lnTo>
                      <a:pt x="1577625" y="149262"/>
                    </a:lnTo>
                    <a:lnTo>
                      <a:pt x="1528833" y="161637"/>
                    </a:lnTo>
                    <a:lnTo>
                      <a:pt x="1476989" y="173284"/>
                    </a:lnTo>
                    <a:lnTo>
                      <a:pt x="1422370" y="184137"/>
                    </a:lnTo>
                    <a:lnTo>
                      <a:pt x="1365254" y="194129"/>
                    </a:lnTo>
                    <a:lnTo>
                      <a:pt x="1305918" y="203194"/>
                    </a:lnTo>
                    <a:lnTo>
                      <a:pt x="1244639" y="211266"/>
                    </a:lnTo>
                    <a:lnTo>
                      <a:pt x="1181695" y="218280"/>
                    </a:lnTo>
                    <a:lnTo>
                      <a:pt x="1117364" y="224168"/>
                    </a:lnTo>
                    <a:lnTo>
                      <a:pt x="1051923" y="228866"/>
                    </a:lnTo>
                    <a:lnTo>
                      <a:pt x="985649" y="232306"/>
                    </a:lnTo>
                    <a:lnTo>
                      <a:pt x="918821" y="234422"/>
                    </a:lnTo>
                    <a:lnTo>
                      <a:pt x="851715" y="235149"/>
                    </a:lnTo>
                    <a:lnTo>
                      <a:pt x="794922" y="234644"/>
                    </a:lnTo>
                    <a:lnTo>
                      <a:pt x="738297" y="233136"/>
                    </a:lnTo>
                    <a:lnTo>
                      <a:pt x="682008" y="230666"/>
                    </a:lnTo>
                    <a:lnTo>
                      <a:pt x="626223" y="227274"/>
                    </a:lnTo>
                    <a:lnTo>
                      <a:pt x="571111" y="223001"/>
                    </a:lnTo>
                    <a:lnTo>
                      <a:pt x="516840" y="217885"/>
                    </a:lnTo>
                    <a:lnTo>
                      <a:pt x="463577" y="211968"/>
                    </a:lnTo>
                    <a:lnTo>
                      <a:pt x="411491" y="205290"/>
                    </a:lnTo>
                    <a:lnTo>
                      <a:pt x="360750" y="197890"/>
                    </a:lnTo>
                    <a:lnTo>
                      <a:pt x="311522" y="189810"/>
                    </a:lnTo>
                    <a:lnTo>
                      <a:pt x="263974" y="181088"/>
                    </a:lnTo>
                    <a:lnTo>
                      <a:pt x="218277" y="171765"/>
                    </a:lnTo>
                    <a:lnTo>
                      <a:pt x="174596" y="161881"/>
                    </a:lnTo>
                    <a:lnTo>
                      <a:pt x="108351" y="144727"/>
                    </a:lnTo>
                    <a:lnTo>
                      <a:pt x="48598" y="126369"/>
                    </a:lnTo>
                    <a:lnTo>
                      <a:pt x="12699" y="113551"/>
                    </a:lnTo>
                    <a:lnTo>
                      <a:pt x="8478" y="111915"/>
                    </a:lnTo>
                    <a:lnTo>
                      <a:pt x="6367" y="111097"/>
                    </a:lnTo>
                    <a:lnTo>
                      <a:pt x="4277" y="110277"/>
                    </a:lnTo>
                    <a:lnTo>
                      <a:pt x="2207" y="109455"/>
                    </a:lnTo>
                    <a:lnTo>
                      <a:pt x="0" y="108567"/>
                    </a:lnTo>
                  </a:path>
                </a:pathLst>
              </a:custGeom>
              <a:ln w="28574">
                <a:solidFill>
                  <a:srgbClr val="F7C37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0" name="object 1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11005" y="2703093"/>
                <a:ext cx="159031" cy="146900"/>
              </a:xfrm>
              <a:prstGeom prst="rect">
                <a:avLst/>
              </a:prstGeom>
            </p:spPr>
          </p:pic>
          <p:sp>
            <p:nvSpPr>
              <p:cNvPr id="21" name="object 19"/>
              <p:cNvSpPr/>
              <p:nvPr/>
            </p:nvSpPr>
            <p:spPr>
              <a:xfrm>
                <a:off x="3035574" y="2739524"/>
                <a:ext cx="3940175" cy="293370"/>
              </a:xfrm>
              <a:custGeom>
                <a:avLst/>
                <a:gdLst/>
                <a:ahLst/>
                <a:cxnLst/>
                <a:rect l="l" t="t" r="r" b="b"/>
                <a:pathLst>
                  <a:path w="3940175" h="293369">
                    <a:moveTo>
                      <a:pt x="3939599" y="0"/>
                    </a:moveTo>
                    <a:lnTo>
                      <a:pt x="3913650" y="41764"/>
                    </a:lnTo>
                    <a:lnTo>
                      <a:pt x="3862084" y="72628"/>
                    </a:lnTo>
                    <a:lnTo>
                      <a:pt x="3813615" y="92808"/>
                    </a:lnTo>
                    <a:lnTo>
                      <a:pt x="3754618" y="112559"/>
                    </a:lnTo>
                    <a:lnTo>
                      <a:pt x="3685730" y="131788"/>
                    </a:lnTo>
                    <a:lnTo>
                      <a:pt x="3647777" y="141177"/>
                    </a:lnTo>
                    <a:lnTo>
                      <a:pt x="3607590" y="150400"/>
                    </a:lnTo>
                    <a:lnTo>
                      <a:pt x="3565250" y="159444"/>
                    </a:lnTo>
                    <a:lnTo>
                      <a:pt x="3520836" y="168299"/>
                    </a:lnTo>
                    <a:lnTo>
                      <a:pt x="3474428" y="176952"/>
                    </a:lnTo>
                    <a:lnTo>
                      <a:pt x="3426105" y="185391"/>
                    </a:lnTo>
                    <a:lnTo>
                      <a:pt x="3375948" y="193605"/>
                    </a:lnTo>
                    <a:lnTo>
                      <a:pt x="3324037" y="201581"/>
                    </a:lnTo>
                    <a:lnTo>
                      <a:pt x="3270450" y="209308"/>
                    </a:lnTo>
                    <a:lnTo>
                      <a:pt x="3215268" y="216774"/>
                    </a:lnTo>
                    <a:lnTo>
                      <a:pt x="3158571" y="223967"/>
                    </a:lnTo>
                    <a:lnTo>
                      <a:pt x="3100438" y="230875"/>
                    </a:lnTo>
                    <a:lnTo>
                      <a:pt x="3040948" y="237486"/>
                    </a:lnTo>
                    <a:lnTo>
                      <a:pt x="2980183" y="243789"/>
                    </a:lnTo>
                    <a:lnTo>
                      <a:pt x="2918221" y="249772"/>
                    </a:lnTo>
                    <a:lnTo>
                      <a:pt x="2855143" y="255422"/>
                    </a:lnTo>
                    <a:lnTo>
                      <a:pt x="2791028" y="260728"/>
                    </a:lnTo>
                    <a:lnTo>
                      <a:pt x="2725955" y="265679"/>
                    </a:lnTo>
                    <a:lnTo>
                      <a:pt x="2660006" y="270261"/>
                    </a:lnTo>
                    <a:lnTo>
                      <a:pt x="2593258" y="274464"/>
                    </a:lnTo>
                    <a:lnTo>
                      <a:pt x="2525793" y="278276"/>
                    </a:lnTo>
                    <a:lnTo>
                      <a:pt x="2457690" y="281684"/>
                    </a:lnTo>
                    <a:lnTo>
                      <a:pt x="2389028" y="284676"/>
                    </a:lnTo>
                    <a:lnTo>
                      <a:pt x="2319888" y="287242"/>
                    </a:lnTo>
                    <a:lnTo>
                      <a:pt x="2250348" y="289369"/>
                    </a:lnTo>
                    <a:lnTo>
                      <a:pt x="2180490" y="291045"/>
                    </a:lnTo>
                    <a:lnTo>
                      <a:pt x="2110393" y="292258"/>
                    </a:lnTo>
                    <a:lnTo>
                      <a:pt x="2040136" y="292997"/>
                    </a:lnTo>
                    <a:lnTo>
                      <a:pt x="1969799" y="293249"/>
                    </a:lnTo>
                    <a:lnTo>
                      <a:pt x="1899463" y="293008"/>
                    </a:lnTo>
                    <a:lnTo>
                      <a:pt x="1829206" y="292280"/>
                    </a:lnTo>
                    <a:lnTo>
                      <a:pt x="1759108" y="291077"/>
                    </a:lnTo>
                    <a:lnTo>
                      <a:pt x="1689250" y="289412"/>
                    </a:lnTo>
                    <a:lnTo>
                      <a:pt x="1619711" y="287296"/>
                    </a:lnTo>
                    <a:lnTo>
                      <a:pt x="1550571" y="284741"/>
                    </a:lnTo>
                    <a:lnTo>
                      <a:pt x="1481909" y="281759"/>
                    </a:lnTo>
                    <a:lnTo>
                      <a:pt x="1413806" y="278362"/>
                    </a:lnTo>
                    <a:lnTo>
                      <a:pt x="1346340" y="274562"/>
                    </a:lnTo>
                    <a:lnTo>
                      <a:pt x="1279593" y="270370"/>
                    </a:lnTo>
                    <a:lnTo>
                      <a:pt x="1213643" y="265799"/>
                    </a:lnTo>
                    <a:lnTo>
                      <a:pt x="1148571" y="260860"/>
                    </a:lnTo>
                    <a:lnTo>
                      <a:pt x="1084455" y="255566"/>
                    </a:lnTo>
                    <a:lnTo>
                      <a:pt x="1021377" y="249927"/>
                    </a:lnTo>
                    <a:lnTo>
                      <a:pt x="959415" y="243957"/>
                    </a:lnTo>
                    <a:lnTo>
                      <a:pt x="898650" y="237666"/>
                    </a:lnTo>
                    <a:lnTo>
                      <a:pt x="839161" y="231067"/>
                    </a:lnTo>
                    <a:lnTo>
                      <a:pt x="781028" y="224171"/>
                    </a:lnTo>
                    <a:lnTo>
                      <a:pt x="724331" y="216991"/>
                    </a:lnTo>
                    <a:lnTo>
                      <a:pt x="669149" y="209538"/>
                    </a:lnTo>
                    <a:lnTo>
                      <a:pt x="615562" y="201824"/>
                    </a:lnTo>
                    <a:lnTo>
                      <a:pt x="563650" y="193862"/>
                    </a:lnTo>
                    <a:lnTo>
                      <a:pt x="513493" y="185662"/>
                    </a:lnTo>
                    <a:lnTo>
                      <a:pt x="465171" y="177237"/>
                    </a:lnTo>
                    <a:lnTo>
                      <a:pt x="418763" y="168599"/>
                    </a:lnTo>
                    <a:lnTo>
                      <a:pt x="374349" y="159759"/>
                    </a:lnTo>
                    <a:lnTo>
                      <a:pt x="332008" y="150729"/>
                    </a:lnTo>
                    <a:lnTo>
                      <a:pt x="291822" y="141522"/>
                    </a:lnTo>
                    <a:lnTo>
                      <a:pt x="253868" y="132148"/>
                    </a:lnTo>
                    <a:lnTo>
                      <a:pt x="184981" y="112952"/>
                    </a:lnTo>
                    <a:lnTo>
                      <a:pt x="125983" y="93234"/>
                    </a:lnTo>
                    <a:lnTo>
                      <a:pt x="77515" y="73090"/>
                    </a:lnTo>
                    <a:lnTo>
                      <a:pt x="40213" y="52614"/>
                    </a:lnTo>
                    <a:lnTo>
                      <a:pt x="6593" y="21488"/>
                    </a:lnTo>
                    <a:lnTo>
                      <a:pt x="1661" y="11049"/>
                    </a:lnTo>
                    <a:lnTo>
                      <a:pt x="0" y="599"/>
                    </a:lnTo>
                  </a:path>
                </a:pathLst>
              </a:custGeom>
              <a:ln w="38099">
                <a:solidFill>
                  <a:srgbClr val="EDC19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20"/>
            <p:cNvSpPr txBox="1"/>
            <p:nvPr/>
          </p:nvSpPr>
          <p:spPr>
            <a:xfrm>
              <a:off x="407159" y="3215486"/>
              <a:ext cx="1574461" cy="1737142"/>
            </a:xfrm>
            <a:prstGeom prst="rect">
              <a:avLst/>
            </a:prstGeom>
            <a:solidFill>
              <a:srgbClr val="F3F3F3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76200" rIns="0" bIns="0" rtlCol="0">
              <a:spAutoFit/>
            </a:bodyPr>
            <a:lstStyle/>
            <a:p>
              <a:pPr marL="85725" marR="118110">
                <a:lnSpc>
                  <a:spcPct val="102299"/>
                </a:lnSpc>
                <a:spcBef>
                  <a:spcPts val="600"/>
                </a:spcBef>
              </a:pPr>
              <a:r>
                <a:rPr sz="1100" b="1" spc="-30" dirty="0" smtClean="0">
                  <a:solidFill>
                    <a:srgbClr val="051934"/>
                  </a:solidFill>
                  <a:latin typeface="Tahoma"/>
                  <a:cs typeface="Tahoma"/>
                </a:rPr>
                <a:t>Jointure </a:t>
              </a:r>
              <a:r>
                <a:rPr sz="1100" spc="3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et </a:t>
              </a:r>
              <a:r>
                <a:rPr sz="1100" spc="4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b="1" spc="-10" dirty="0">
                  <a:solidFill>
                    <a:srgbClr val="051934"/>
                  </a:solidFill>
                  <a:latin typeface="Tahoma"/>
                  <a:cs typeface="Tahoma"/>
                </a:rPr>
                <a:t>agrégation</a:t>
              </a:r>
              <a:r>
                <a:rPr sz="1100" b="1" spc="-45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spc="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de</a:t>
              </a:r>
              <a:r>
                <a:rPr sz="1100" spc="1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s</a:t>
              </a:r>
              <a:r>
                <a:rPr sz="1100" spc="-1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1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tables  </a:t>
              </a:r>
              <a:r>
                <a:rPr sz="1100" spc="4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par</a:t>
              </a:r>
              <a:r>
                <a:rPr sz="1100" spc="-2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2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client</a:t>
              </a:r>
              <a:r>
                <a:rPr sz="1100" spc="-1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4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unique</a:t>
              </a:r>
              <a:endParaRPr sz="1100" dirty="0">
                <a:latin typeface="Microsoft Sans Serif"/>
                <a:cs typeface="Microsoft Sans Serif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200" dirty="0">
                <a:latin typeface="Microsoft Sans Serif"/>
                <a:cs typeface="Microsoft Sans Serif"/>
              </a:endParaRPr>
            </a:p>
            <a:p>
              <a:pPr marL="85725">
                <a:lnSpc>
                  <a:spcPct val="100000"/>
                </a:lnSpc>
              </a:pPr>
              <a:r>
                <a:rPr sz="1000" b="1" spc="-5" dirty="0" smtClean="0">
                  <a:solidFill>
                    <a:srgbClr val="051934"/>
                  </a:solidFill>
                  <a:latin typeface="Tahoma"/>
                  <a:cs typeface="Tahoma"/>
                </a:rPr>
                <a:t>Feature</a:t>
              </a:r>
              <a:r>
                <a:rPr sz="1000" b="1" dirty="0" smtClean="0">
                  <a:solidFill>
                    <a:srgbClr val="051934"/>
                  </a:solidFill>
                  <a:latin typeface="Tahoma"/>
                  <a:cs typeface="Tahoma"/>
                </a:rPr>
                <a:t>s</a:t>
              </a:r>
              <a:r>
                <a:rPr sz="1000" b="1" spc="-40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000" b="1" spc="-15" dirty="0">
                  <a:solidFill>
                    <a:srgbClr val="051934"/>
                  </a:solidFill>
                  <a:latin typeface="Tahoma"/>
                  <a:cs typeface="Tahoma"/>
                </a:rPr>
                <a:t>engineering</a:t>
              </a:r>
              <a:endParaRPr sz="1000" dirty="0">
                <a:latin typeface="Tahoma"/>
                <a:cs typeface="Tahoma"/>
              </a:endParaRPr>
            </a:p>
            <a:p>
              <a:pPr marL="85725">
                <a:lnSpc>
                  <a:spcPct val="100000"/>
                </a:lnSpc>
                <a:spcBef>
                  <a:spcPts val="1230"/>
                </a:spcBef>
              </a:pPr>
              <a:r>
                <a:rPr lang="fr-FR" sz="1100" spc="-1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A</a:t>
              </a:r>
              <a:r>
                <a:rPr sz="1000" b="1" spc="-10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nalyse</a:t>
              </a:r>
              <a:r>
                <a:rPr sz="1000" b="1" spc="-55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000" b="1" spc="-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exploratoire</a:t>
              </a:r>
              <a:r>
                <a:rPr lang="fr-FR" sz="800" b="1" spc="-5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endParaRPr lang="fr-FR" sz="800" b="1" spc="-5" dirty="0">
                <a:solidFill>
                  <a:srgbClr val="051934"/>
                </a:solidFill>
                <a:latin typeface="Tahoma"/>
                <a:cs typeface="Tahoma"/>
              </a:endParaRPr>
            </a:p>
            <a:p>
              <a:pPr marL="85725">
                <a:lnSpc>
                  <a:spcPct val="100000"/>
                </a:lnSpc>
                <a:spcBef>
                  <a:spcPts val="1230"/>
                </a:spcBef>
              </a:pPr>
              <a:endParaRPr lang="fr-FR" sz="1000" b="1" spc="-5" dirty="0" smtClean="0">
                <a:solidFill>
                  <a:srgbClr val="051934"/>
                </a:solidFill>
                <a:latin typeface="Tahoma"/>
                <a:cs typeface="Tahoma"/>
              </a:endParaRPr>
            </a:p>
          </p:txBody>
        </p:sp>
        <p:sp>
          <p:nvSpPr>
            <p:cNvPr id="23" name="object 21"/>
            <p:cNvSpPr txBox="1"/>
            <p:nvPr/>
          </p:nvSpPr>
          <p:spPr>
            <a:xfrm>
              <a:off x="2258361" y="3210812"/>
              <a:ext cx="1543685" cy="1645194"/>
            </a:xfrm>
            <a:prstGeom prst="rect">
              <a:avLst/>
            </a:prstGeom>
            <a:solidFill>
              <a:srgbClr val="F3F3F3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80010" rIns="0" bIns="0" rtlCol="0">
              <a:spAutoFit/>
            </a:bodyPr>
            <a:lstStyle/>
            <a:p>
              <a:pPr marL="85090" algn="just">
                <a:lnSpc>
                  <a:spcPct val="100000"/>
                </a:lnSpc>
                <a:spcBef>
                  <a:spcPts val="630"/>
                </a:spcBef>
              </a:pPr>
              <a:r>
                <a:rPr sz="1100" b="1" spc="-10" dirty="0" smtClean="0">
                  <a:solidFill>
                    <a:srgbClr val="051934"/>
                  </a:solidFill>
                  <a:latin typeface="Tahoma"/>
                  <a:cs typeface="Tahoma"/>
                </a:rPr>
                <a:t>Features</a:t>
              </a:r>
              <a:r>
                <a:rPr sz="1100" b="1" spc="-65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5" dirty="0">
                  <a:solidFill>
                    <a:srgbClr val="051934"/>
                  </a:solidFill>
                  <a:latin typeface="Tahoma"/>
                  <a:cs typeface="Tahoma"/>
                </a:rPr>
                <a:t>selection</a:t>
              </a:r>
              <a:endParaRPr sz="1100" dirty="0">
                <a:latin typeface="Tahoma"/>
                <a:cs typeface="Tahoma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100" dirty="0">
                <a:latin typeface="Tahoma"/>
                <a:cs typeface="Tahoma"/>
              </a:endParaRPr>
            </a:p>
            <a:p>
              <a:pPr marL="85090" marR="200025" algn="just">
                <a:lnSpc>
                  <a:spcPct val="102299"/>
                </a:lnSpc>
              </a:pPr>
              <a:r>
                <a:rPr sz="1100" spc="30" dirty="0" smtClean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Transformation </a:t>
              </a:r>
              <a:r>
                <a:rPr sz="1100" spc="3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et </a:t>
              </a:r>
              <a:r>
                <a:rPr sz="1100" spc="-28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b="1" dirty="0">
                  <a:solidFill>
                    <a:srgbClr val="051934"/>
                  </a:solidFill>
                  <a:latin typeface="Tahoma"/>
                  <a:cs typeface="Tahoma"/>
                </a:rPr>
                <a:t>normalisation </a:t>
              </a:r>
              <a:r>
                <a:rPr sz="1100" spc="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des </a:t>
              </a:r>
              <a:r>
                <a:rPr sz="1100" spc="-28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1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variables</a:t>
              </a:r>
              <a:endParaRPr sz="1100" dirty="0">
                <a:latin typeface="Microsoft Sans Serif"/>
                <a:cs typeface="Microsoft Sans Serif"/>
              </a:endParaRPr>
            </a:p>
            <a:p>
              <a:pPr>
                <a:lnSpc>
                  <a:spcPct val="100000"/>
                </a:lnSpc>
                <a:spcBef>
                  <a:spcPts val="50"/>
                </a:spcBef>
              </a:pPr>
              <a:endParaRPr sz="1150" dirty="0">
                <a:latin typeface="Microsoft Sans Serif"/>
                <a:cs typeface="Microsoft Sans Serif"/>
              </a:endParaRPr>
            </a:p>
            <a:p>
              <a:pPr marL="85090" marR="113030" algn="just">
                <a:lnSpc>
                  <a:spcPct val="102299"/>
                </a:lnSpc>
              </a:pPr>
              <a:r>
                <a:rPr sz="1100" b="1" spc="-1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Standardisation</a:t>
              </a:r>
              <a:r>
                <a:rPr sz="1100" b="1" spc="-15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dirty="0">
                  <a:solidFill>
                    <a:srgbClr val="051934"/>
                  </a:solidFill>
                  <a:latin typeface="Tahoma"/>
                  <a:cs typeface="Tahoma"/>
                </a:rPr>
                <a:t>et </a:t>
              </a:r>
              <a:r>
                <a:rPr sz="1100" b="1" spc="-310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5" dirty="0">
                  <a:solidFill>
                    <a:srgbClr val="051934"/>
                  </a:solidFill>
                  <a:latin typeface="Tahoma"/>
                  <a:cs typeface="Tahoma"/>
                </a:rPr>
                <a:t>mise</a:t>
              </a:r>
              <a:r>
                <a:rPr sz="1100" b="1" spc="-45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5" dirty="0">
                  <a:solidFill>
                    <a:srgbClr val="051934"/>
                  </a:solidFill>
                  <a:latin typeface="Tahoma"/>
                  <a:cs typeface="Tahoma"/>
                </a:rPr>
                <a:t>à</a:t>
              </a:r>
              <a:r>
                <a:rPr sz="1100" b="1" spc="-45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1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l’échelle</a:t>
              </a:r>
              <a:endParaRPr lang="fr-FR" sz="800" b="1" spc="-15" dirty="0" smtClean="0">
                <a:solidFill>
                  <a:srgbClr val="051934"/>
                </a:solidFill>
                <a:latin typeface="Tahoma"/>
                <a:cs typeface="Tahoma"/>
              </a:endParaRPr>
            </a:p>
            <a:p>
              <a:pPr marL="85090" marR="113030" algn="just">
                <a:lnSpc>
                  <a:spcPct val="102299"/>
                </a:lnSpc>
              </a:pP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4" name="object 22"/>
            <p:cNvSpPr txBox="1"/>
            <p:nvPr/>
          </p:nvSpPr>
          <p:spPr>
            <a:xfrm>
              <a:off x="4078736" y="3210812"/>
              <a:ext cx="1579880" cy="1657185"/>
            </a:xfrm>
            <a:prstGeom prst="rect">
              <a:avLst/>
            </a:prstGeom>
            <a:solidFill>
              <a:srgbClr val="F3F3F3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8001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630"/>
                </a:spcBef>
              </a:pPr>
              <a:r>
                <a:rPr sz="1100" b="1" spc="-2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Centroïde</a:t>
              </a:r>
              <a:r>
                <a:rPr sz="1100" b="1" spc="-25" dirty="0">
                  <a:solidFill>
                    <a:srgbClr val="051934"/>
                  </a:solidFill>
                  <a:latin typeface="Tahoma"/>
                  <a:cs typeface="Tahoma"/>
                </a:rPr>
                <a:t>:</a:t>
              </a:r>
              <a:r>
                <a:rPr sz="1100" b="1" spc="-45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spc="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K-means</a:t>
              </a:r>
              <a:endParaRPr sz="1100" dirty="0">
                <a:latin typeface="Microsoft Sans Serif"/>
                <a:cs typeface="Microsoft Sans Serif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200" dirty="0">
                <a:latin typeface="Microsoft Sans Serif"/>
                <a:cs typeface="Microsoft Sans Serif"/>
              </a:endParaRPr>
            </a:p>
            <a:p>
              <a:pPr marL="85725">
                <a:lnSpc>
                  <a:spcPct val="100000"/>
                </a:lnSpc>
              </a:pPr>
              <a:r>
                <a:rPr sz="1100" b="1" spc="-30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Densité</a:t>
              </a:r>
              <a:r>
                <a:rPr sz="1100" b="1" spc="-20" dirty="0">
                  <a:solidFill>
                    <a:srgbClr val="051934"/>
                  </a:solidFill>
                  <a:latin typeface="Tahoma"/>
                  <a:cs typeface="Tahoma"/>
                </a:rPr>
                <a:t>:</a:t>
              </a:r>
              <a:r>
                <a:rPr sz="1100" b="1" spc="-30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lang="fr-FR" sz="1100" spc="-70" dirty="0" smtClean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DBSCAN</a:t>
              </a:r>
              <a:endParaRPr sz="1100" dirty="0">
                <a:latin typeface="Microsoft Sans Serif"/>
                <a:cs typeface="Microsoft Sans Serif"/>
              </a:endParaRPr>
            </a:p>
            <a:p>
              <a:pPr>
                <a:lnSpc>
                  <a:spcPct val="100000"/>
                </a:lnSpc>
                <a:spcBef>
                  <a:spcPts val="50"/>
                </a:spcBef>
              </a:pPr>
              <a:endParaRPr sz="1150" dirty="0">
                <a:latin typeface="Microsoft Sans Serif"/>
                <a:cs typeface="Microsoft Sans Serif"/>
              </a:endParaRPr>
            </a:p>
            <a:p>
              <a:pPr marL="85725" marR="90805">
                <a:lnSpc>
                  <a:spcPct val="102299"/>
                </a:lnSpc>
              </a:pPr>
              <a:r>
                <a:rPr sz="1100" b="1" spc="-20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Regroupement</a:t>
              </a:r>
              <a:r>
                <a:rPr sz="1100" b="1" spc="-20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15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5" dirty="0">
                  <a:solidFill>
                    <a:srgbClr val="051934"/>
                  </a:solidFill>
                  <a:latin typeface="Tahoma"/>
                  <a:cs typeface="Tahoma"/>
                </a:rPr>
                <a:t>hiérarchique: </a:t>
              </a:r>
              <a:r>
                <a:rPr sz="1100" b="1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spc="15" dirty="0" err="1">
                  <a:solidFill>
                    <a:srgbClr val="051934"/>
                  </a:solidFill>
                  <a:latin typeface="Microsoft Sans Serif"/>
                  <a:cs typeface="Microsoft Sans Serif"/>
                </a:rPr>
                <a:t>AgglomerativeCluster</a:t>
              </a:r>
              <a:r>
                <a:rPr sz="1100" spc="1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-28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20" dirty="0" err="1" smtClean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ing</a:t>
              </a:r>
              <a:endParaRPr lang="fr-FR" sz="1100" spc="20" dirty="0" smtClean="0">
                <a:solidFill>
                  <a:srgbClr val="051934"/>
                </a:solidFill>
                <a:latin typeface="Microsoft Sans Serif"/>
                <a:cs typeface="Microsoft Sans Serif"/>
              </a:endParaRPr>
            </a:p>
            <a:p>
              <a:pPr marL="85725" marR="90805">
                <a:lnSpc>
                  <a:spcPct val="102299"/>
                </a:lnSpc>
              </a:pPr>
              <a:endParaRPr sz="1100" dirty="0">
                <a:latin typeface="Microsoft Sans Serif"/>
                <a:cs typeface="Microsoft Sans Serif"/>
              </a:endParaRPr>
            </a:p>
          </p:txBody>
        </p:sp>
        <p:sp>
          <p:nvSpPr>
            <p:cNvPr id="25" name="object 23"/>
            <p:cNvSpPr txBox="1"/>
            <p:nvPr/>
          </p:nvSpPr>
          <p:spPr>
            <a:xfrm>
              <a:off x="5938362" y="3215486"/>
              <a:ext cx="1501140" cy="1790555"/>
            </a:xfrm>
            <a:prstGeom prst="rect">
              <a:avLst/>
            </a:prstGeom>
            <a:solidFill>
              <a:srgbClr val="F3F3F3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8001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630"/>
                </a:spcBef>
              </a:pPr>
              <a:r>
                <a:rPr sz="1100" b="1" spc="-2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Stabilité</a:t>
              </a:r>
              <a:endParaRPr sz="1100" dirty="0">
                <a:latin typeface="Tahoma"/>
                <a:cs typeface="Tahoma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100" dirty="0">
                <a:latin typeface="Tahoma"/>
                <a:cs typeface="Tahoma"/>
              </a:endParaRPr>
            </a:p>
            <a:p>
              <a:pPr marL="85725" marR="158115">
                <a:lnSpc>
                  <a:spcPct val="102299"/>
                </a:lnSpc>
              </a:pPr>
              <a:r>
                <a:rPr sz="1100" b="1" spc="-20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Homogénéit</a:t>
              </a:r>
              <a:r>
                <a:rPr sz="1100" b="1" spc="-1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é</a:t>
              </a:r>
              <a:r>
                <a:rPr sz="1100" b="1" spc="-25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spc="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des  </a:t>
              </a:r>
              <a:r>
                <a:rPr sz="1100" spc="1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clusters</a:t>
              </a:r>
              <a:endParaRPr sz="1100" dirty="0">
                <a:latin typeface="Microsoft Sans Serif"/>
                <a:cs typeface="Microsoft Sans Serif"/>
              </a:endParaRPr>
            </a:p>
            <a:p>
              <a:pPr marL="85725">
                <a:lnSpc>
                  <a:spcPct val="100000"/>
                </a:lnSpc>
                <a:spcBef>
                  <a:spcPts val="30"/>
                </a:spcBef>
              </a:pPr>
              <a:endParaRPr lang="fr-FR" sz="1100" b="1" spc="-15" dirty="0">
                <a:solidFill>
                  <a:srgbClr val="051934"/>
                </a:solidFill>
                <a:latin typeface="Tahoma"/>
                <a:cs typeface="Tahoma"/>
              </a:endParaRPr>
            </a:p>
            <a:p>
              <a:pPr marL="85725">
                <a:lnSpc>
                  <a:spcPct val="100000"/>
                </a:lnSpc>
                <a:spcBef>
                  <a:spcPts val="30"/>
                </a:spcBef>
              </a:pPr>
              <a:r>
                <a:rPr sz="1100" b="1" spc="-1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Interprétabilité</a:t>
              </a:r>
              <a:endParaRPr sz="1100" dirty="0">
                <a:latin typeface="Tahoma"/>
                <a:cs typeface="Tahoma"/>
              </a:endParaRPr>
            </a:p>
            <a:p>
              <a:pPr marL="85725">
                <a:lnSpc>
                  <a:spcPct val="100000"/>
                </a:lnSpc>
                <a:spcBef>
                  <a:spcPts val="30"/>
                </a:spcBef>
              </a:pPr>
              <a:r>
                <a:rPr sz="1100" spc="6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du</a:t>
              </a:r>
              <a:r>
                <a:rPr sz="1100" spc="-4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3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résultat</a:t>
              </a:r>
              <a:endParaRPr sz="1100" dirty="0">
                <a:latin typeface="Microsoft Sans Serif"/>
                <a:cs typeface="Microsoft Sans Serif"/>
              </a:endParaRPr>
            </a:p>
            <a:p>
              <a:pPr marL="85725" marR="201930">
                <a:lnSpc>
                  <a:spcPct val="102299"/>
                </a:lnSpc>
              </a:pPr>
              <a:endParaRPr lang="fr-FR" sz="1100" b="1" spc="-20" dirty="0">
                <a:solidFill>
                  <a:srgbClr val="051934"/>
                </a:solidFill>
                <a:latin typeface="Tahoma"/>
                <a:cs typeface="Tahoma"/>
              </a:endParaRPr>
            </a:p>
            <a:p>
              <a:pPr marL="85725" marR="201930">
                <a:lnSpc>
                  <a:spcPct val="102299"/>
                </a:lnSpc>
              </a:pPr>
              <a:r>
                <a:rPr sz="1100" b="1" spc="-20" dirty="0" smtClean="0">
                  <a:solidFill>
                    <a:srgbClr val="051934"/>
                  </a:solidFill>
                  <a:latin typeface="Tahoma"/>
                  <a:cs typeface="Tahoma"/>
                </a:rPr>
                <a:t>Evolution</a:t>
              </a:r>
              <a:r>
                <a:rPr sz="1100" b="1" spc="-60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spc="2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dans</a:t>
              </a:r>
              <a:r>
                <a:rPr sz="1100" spc="-3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10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le </a:t>
              </a:r>
              <a:r>
                <a:rPr sz="1100" spc="-27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 </a:t>
              </a:r>
              <a:r>
                <a:rPr sz="1100" spc="45" dirty="0">
                  <a:solidFill>
                    <a:srgbClr val="051934"/>
                  </a:solidFill>
                  <a:latin typeface="Microsoft Sans Serif"/>
                  <a:cs typeface="Microsoft Sans Serif"/>
                </a:rPr>
                <a:t>temps</a:t>
              </a:r>
              <a:endParaRPr sz="1100" dirty="0">
                <a:latin typeface="Microsoft Sans Serif"/>
                <a:cs typeface="Microsoft Sans Serif"/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7642860" y="1995062"/>
              <a:ext cx="1501140" cy="824865"/>
            </a:xfrm>
            <a:custGeom>
              <a:avLst/>
              <a:gdLst/>
              <a:ahLst/>
              <a:cxnLst/>
              <a:rect l="l" t="t" r="r" b="b"/>
              <a:pathLst>
                <a:path w="1501140" h="824864">
                  <a:moveTo>
                    <a:pt x="1500899" y="824399"/>
                  </a:moveTo>
                  <a:lnTo>
                    <a:pt x="0" y="824399"/>
                  </a:lnTo>
                  <a:lnTo>
                    <a:pt x="0" y="0"/>
                  </a:lnTo>
                  <a:lnTo>
                    <a:pt x="1500899" y="0"/>
                  </a:lnTo>
                  <a:lnTo>
                    <a:pt x="1500899" y="82439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 txBox="1"/>
            <p:nvPr/>
          </p:nvSpPr>
          <p:spPr>
            <a:xfrm>
              <a:off x="7642860" y="1995062"/>
              <a:ext cx="1501140" cy="824865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1950" dirty="0">
                <a:latin typeface="Times New Roman"/>
                <a:cs typeface="Times New Roman"/>
              </a:endParaRPr>
            </a:p>
            <a:p>
              <a:pPr marL="120650">
                <a:lnSpc>
                  <a:spcPct val="100000"/>
                </a:lnSpc>
              </a:pPr>
              <a:r>
                <a:rPr sz="1500" spc="-50" dirty="0">
                  <a:solidFill>
                    <a:srgbClr val="051934"/>
                  </a:solidFill>
                  <a:latin typeface="Verdana"/>
                  <a:cs typeface="Verdana"/>
                </a:rPr>
                <a:t>Interprétation</a:t>
              </a:r>
              <a:endParaRPr sz="1500" dirty="0">
                <a:latin typeface="Verdana"/>
                <a:cs typeface="Verdana"/>
              </a:endParaRPr>
            </a:p>
          </p:txBody>
        </p:sp>
        <p:grpSp>
          <p:nvGrpSpPr>
            <p:cNvPr id="28" name="object 26"/>
            <p:cNvGrpSpPr/>
            <p:nvPr/>
          </p:nvGrpSpPr>
          <p:grpSpPr>
            <a:xfrm>
              <a:off x="6719766" y="1747677"/>
              <a:ext cx="1778635" cy="281940"/>
              <a:chOff x="6569854" y="1618690"/>
              <a:chExt cx="1778635" cy="281940"/>
            </a:xfrm>
          </p:grpSpPr>
          <p:sp>
            <p:nvSpPr>
              <p:cNvPr id="29" name="object 27"/>
              <p:cNvSpPr/>
              <p:nvPr/>
            </p:nvSpPr>
            <p:spPr>
              <a:xfrm>
                <a:off x="6584142" y="1632977"/>
                <a:ext cx="1652905" cy="253365"/>
              </a:xfrm>
              <a:custGeom>
                <a:avLst/>
                <a:gdLst/>
                <a:ahLst/>
                <a:cxnLst/>
                <a:rect l="l" t="t" r="r" b="b"/>
                <a:pathLst>
                  <a:path w="1652904" h="253364">
                    <a:moveTo>
                      <a:pt x="0" y="252934"/>
                    </a:moveTo>
                    <a:lnTo>
                      <a:pt x="12910" y="215170"/>
                    </a:lnTo>
                    <a:lnTo>
                      <a:pt x="49862" y="178242"/>
                    </a:lnTo>
                    <a:lnTo>
                      <a:pt x="108183" y="142875"/>
                    </a:lnTo>
                    <a:lnTo>
                      <a:pt x="144523" y="126005"/>
                    </a:lnTo>
                    <a:lnTo>
                      <a:pt x="185203" y="109796"/>
                    </a:lnTo>
                    <a:lnTo>
                      <a:pt x="229890" y="94342"/>
                    </a:lnTo>
                    <a:lnTo>
                      <a:pt x="278249" y="79731"/>
                    </a:lnTo>
                    <a:lnTo>
                      <a:pt x="329948" y="66054"/>
                    </a:lnTo>
                    <a:lnTo>
                      <a:pt x="384652" y="53404"/>
                    </a:lnTo>
                    <a:lnTo>
                      <a:pt x="442027" y="41869"/>
                    </a:lnTo>
                    <a:lnTo>
                      <a:pt x="501740" y="31541"/>
                    </a:lnTo>
                    <a:lnTo>
                      <a:pt x="563456" y="22511"/>
                    </a:lnTo>
                    <a:lnTo>
                      <a:pt x="626841" y="14869"/>
                    </a:lnTo>
                    <a:lnTo>
                      <a:pt x="691562" y="8707"/>
                    </a:lnTo>
                    <a:lnTo>
                      <a:pt x="757285" y="4114"/>
                    </a:lnTo>
                    <a:lnTo>
                      <a:pt x="823675" y="1181"/>
                    </a:lnTo>
                    <a:lnTo>
                      <a:pt x="890399" y="0"/>
                    </a:lnTo>
                    <a:lnTo>
                      <a:pt x="946017" y="400"/>
                    </a:lnTo>
                    <a:lnTo>
                      <a:pt x="1001442" y="2026"/>
                    </a:lnTo>
                    <a:lnTo>
                      <a:pt x="1056480" y="4823"/>
                    </a:lnTo>
                    <a:lnTo>
                      <a:pt x="1110938" y="8736"/>
                    </a:lnTo>
                    <a:lnTo>
                      <a:pt x="1164624" y="13713"/>
                    </a:lnTo>
                    <a:lnTo>
                      <a:pt x="1217343" y="19698"/>
                    </a:lnTo>
                    <a:lnTo>
                      <a:pt x="1268903" y="26637"/>
                    </a:lnTo>
                    <a:lnTo>
                      <a:pt x="1319111" y="34477"/>
                    </a:lnTo>
                    <a:lnTo>
                      <a:pt x="1367772" y="43163"/>
                    </a:lnTo>
                    <a:lnTo>
                      <a:pt x="1414695" y="52642"/>
                    </a:lnTo>
                    <a:lnTo>
                      <a:pt x="1459685" y="62858"/>
                    </a:lnTo>
                    <a:lnTo>
                      <a:pt x="1502549" y="73759"/>
                    </a:lnTo>
                    <a:lnTo>
                      <a:pt x="1562438" y="91274"/>
                    </a:lnTo>
                    <a:lnTo>
                      <a:pt x="1616458" y="110024"/>
                    </a:lnTo>
                    <a:lnTo>
                      <a:pt x="1646950" y="122289"/>
                    </a:lnTo>
                    <a:lnTo>
                      <a:pt x="1652382" y="124638"/>
                    </a:lnTo>
                  </a:path>
                </a:pathLst>
              </a:custGeom>
              <a:ln w="28574">
                <a:solidFill>
                  <a:srgbClr val="F7C37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0" name="object 2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90965" y="1707976"/>
                <a:ext cx="156974" cy="149845"/>
              </a:xfrm>
              <a:prstGeom prst="rect">
                <a:avLst/>
              </a:prstGeom>
            </p:spPr>
          </p:pic>
        </p:grpSp>
        <p:sp>
          <p:nvSpPr>
            <p:cNvPr id="31" name="object 29"/>
            <p:cNvSpPr txBox="1"/>
            <p:nvPr/>
          </p:nvSpPr>
          <p:spPr>
            <a:xfrm>
              <a:off x="7642861" y="3210812"/>
              <a:ext cx="1456690" cy="1624676"/>
            </a:xfrm>
            <a:prstGeom prst="rect">
              <a:avLst/>
            </a:prstGeom>
            <a:solidFill>
              <a:srgbClr val="F3F3F3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8001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630"/>
                </a:spcBef>
              </a:pPr>
              <a:r>
                <a:rPr sz="1100" b="1" spc="-2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Proﬁ</a:t>
              </a:r>
              <a:r>
                <a:rPr sz="1100" b="1" spc="-1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l</a:t>
              </a:r>
              <a:r>
                <a:rPr sz="1100" b="1" spc="-40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5" dirty="0">
                  <a:solidFill>
                    <a:srgbClr val="051934"/>
                  </a:solidFill>
                  <a:latin typeface="Tahoma"/>
                  <a:cs typeface="Tahoma"/>
                </a:rPr>
                <a:t>client</a:t>
              </a:r>
              <a:endParaRPr sz="1100" dirty="0">
                <a:latin typeface="Tahoma"/>
                <a:cs typeface="Tahoma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100" dirty="0">
                <a:latin typeface="Tahoma"/>
                <a:cs typeface="Tahoma"/>
              </a:endParaRPr>
            </a:p>
            <a:p>
              <a:pPr marL="85725" marR="82550">
                <a:lnSpc>
                  <a:spcPct val="102299"/>
                </a:lnSpc>
              </a:pPr>
              <a:r>
                <a:rPr sz="1100" b="1" spc="-5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Comparaiso</a:t>
              </a:r>
              <a:r>
                <a:rPr sz="1100" b="1" dirty="0" err="1" smtClean="0">
                  <a:solidFill>
                    <a:srgbClr val="051934"/>
                  </a:solidFill>
                  <a:latin typeface="Tahoma"/>
                  <a:cs typeface="Tahoma"/>
                </a:rPr>
                <a:t>n</a:t>
              </a:r>
              <a:r>
                <a:rPr sz="1100" b="1" spc="-40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-10" dirty="0">
                  <a:solidFill>
                    <a:srgbClr val="051934"/>
                  </a:solidFill>
                  <a:latin typeface="Tahoma"/>
                  <a:cs typeface="Tahoma"/>
                </a:rPr>
                <a:t>des  </a:t>
              </a:r>
              <a:r>
                <a:rPr sz="1100" b="1" spc="-5" dirty="0">
                  <a:solidFill>
                    <a:srgbClr val="051934"/>
                  </a:solidFill>
                  <a:latin typeface="Tahoma"/>
                  <a:cs typeface="Tahoma"/>
                </a:rPr>
                <a:t>modeles</a:t>
              </a:r>
              <a:endParaRPr sz="1100" dirty="0">
                <a:latin typeface="Tahoma"/>
                <a:cs typeface="Tahoma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100" dirty="0">
                <a:latin typeface="Tahoma"/>
                <a:cs typeface="Tahoma"/>
              </a:endParaRPr>
            </a:p>
            <a:p>
              <a:pPr marL="85725" marR="442595">
                <a:lnSpc>
                  <a:spcPct val="102299"/>
                </a:lnSpc>
                <a:spcBef>
                  <a:spcPts val="5"/>
                </a:spcBef>
              </a:pPr>
              <a:r>
                <a:rPr sz="1100" b="1" spc="-15" dirty="0" smtClean="0">
                  <a:solidFill>
                    <a:srgbClr val="051934"/>
                  </a:solidFill>
                  <a:latin typeface="Tahoma"/>
                  <a:cs typeface="Tahoma"/>
                </a:rPr>
                <a:t>Proposition </a:t>
              </a:r>
              <a:r>
                <a:rPr sz="1100" b="1" spc="-10" dirty="0" smtClean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spc="5" dirty="0">
                  <a:solidFill>
                    <a:srgbClr val="051934"/>
                  </a:solidFill>
                  <a:latin typeface="Tahoma"/>
                  <a:cs typeface="Tahoma"/>
                </a:rPr>
                <a:t>contrat </a:t>
              </a:r>
              <a:r>
                <a:rPr sz="1100" b="1" spc="-5" dirty="0">
                  <a:solidFill>
                    <a:srgbClr val="051934"/>
                  </a:solidFill>
                  <a:latin typeface="Tahoma"/>
                  <a:cs typeface="Tahoma"/>
                </a:rPr>
                <a:t>de </a:t>
              </a:r>
              <a:r>
                <a:rPr sz="1100" b="1" dirty="0">
                  <a:solidFill>
                    <a:srgbClr val="051934"/>
                  </a:solidFill>
                  <a:latin typeface="Tahoma"/>
                  <a:cs typeface="Tahoma"/>
                </a:rPr>
                <a:t> </a:t>
              </a:r>
              <a:r>
                <a:rPr sz="1100" b="1" dirty="0" smtClean="0">
                  <a:solidFill>
                    <a:srgbClr val="051934"/>
                  </a:solidFill>
                  <a:latin typeface="Tahoma"/>
                  <a:cs typeface="Tahoma"/>
                </a:rPr>
                <a:t>maintenance</a:t>
              </a:r>
              <a:endParaRPr lang="fr-FR" sz="1100" b="1" dirty="0">
                <a:solidFill>
                  <a:srgbClr val="051934"/>
                </a:solidFill>
                <a:latin typeface="Tahoma"/>
                <a:cs typeface="Tahoma"/>
              </a:endParaRPr>
            </a:p>
            <a:p>
              <a:pPr marL="85725" marR="442595">
                <a:lnSpc>
                  <a:spcPct val="102299"/>
                </a:lnSpc>
                <a:spcBef>
                  <a:spcPts val="5"/>
                </a:spcBef>
              </a:pPr>
              <a:endParaRPr sz="1100" dirty="0"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0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1. </a:t>
            </a:r>
            <a:r>
              <a:rPr lang="en" dirty="0"/>
              <a:t>SEGMENTATION CLIENT 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dirty="0" smtClean="0"/>
              <a:t>3 </a:t>
            </a:r>
            <a:r>
              <a:rPr lang="fr-FR" dirty="0"/>
              <a:t>types de modélisation : </a:t>
            </a:r>
            <a:endParaRPr lang="fr-FR" dirty="0" smtClean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 err="1" smtClean="0"/>
              <a:t>KMeans</a:t>
            </a:r>
            <a:r>
              <a:rPr lang="fr-FR" dirty="0" smtClean="0"/>
              <a:t>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 smtClean="0"/>
              <a:t>DBSCAN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fr-FR" dirty="0" err="1" smtClean="0"/>
              <a:t>AgglomerativeClustering</a:t>
            </a:r>
            <a:endParaRPr lang="fr-FR" dirty="0"/>
          </a:p>
          <a:p>
            <a:pPr marL="76200" lvl="0" indent="0">
              <a:buNone/>
            </a:pPr>
            <a:r>
              <a:rPr lang="fr-FR" dirty="0"/>
              <a:t>	</a:t>
            </a:r>
            <a:endParaRPr lang="fr-FR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67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dovico template">
  <a:themeElements>
    <a:clrScheme name="Custom 29">
      <a:dk1>
        <a:srgbClr val="23003E"/>
      </a:dk1>
      <a:lt1>
        <a:sysClr val="window" lastClr="FFFFFF"/>
      </a:lt1>
      <a:dk2>
        <a:srgbClr val="92D050"/>
      </a:dk2>
      <a:lt2>
        <a:srgbClr val="64B2C1"/>
      </a:lt2>
      <a:accent1>
        <a:srgbClr val="A62FFF"/>
      </a:accent1>
      <a:accent2>
        <a:srgbClr val="107082"/>
      </a:accent2>
      <a:accent3>
        <a:srgbClr val="64B2C1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6" Type="http://schemas.microsoft.com/office/2011/relationships/webextension" Target="webextension6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3">
    <wetp:webextensionref xmlns:r="http://schemas.openxmlformats.org/officeDocument/2006/relationships" r:id="rId4"/>
  </wetp:taskpane>
  <wetp:taskpane dockstate="right" visibility="0" width="350" row="6">
    <wetp:webextensionref xmlns:r="http://schemas.openxmlformats.org/officeDocument/2006/relationships" r:id="rId5"/>
  </wetp:taskpane>
  <wetp:taskpane dockstate="right" visibility="0" width="350" row="0">
    <wetp:webextensionref xmlns:r="http://schemas.openxmlformats.org/officeDocument/2006/relationships" r:id="rId6"/>
  </wetp:taskpane>
</wetp:taskpanes>
</file>

<file path=ppt/webextensions/webextension1.xml><?xml version="1.0" encoding="utf-8"?>
<we:webextension xmlns:we="http://schemas.microsoft.com/office/webextensions/webextension/2010/11" id="{437E9297-9A6E-4D6F-82A2-D9AF44CD8BE3}">
  <we:reference id="wa104380862" version="1.5.0.0" store="fr-F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6926870-9C64-47A6-8676-7B4709383FC1}">
  <we:reference id="wa200000113" version="1.0.0.0" store="fr-FR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C61EDE8-9B37-4B4E-A304-412F93EB0131}">
  <we:reference id="wa104381063" version="1.0.0.1" store="fr-F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2CC364CB-D973-4933-ADDB-B8755D617E1F}">
  <we:reference id="wa104051163" version="1.2.0.3" store="fr-FR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2421C5DD-7B0D-4772-8FA4-A22A4AFEC424}">
  <we:reference id="wa104379997" version="2.0.0.0" store="fr-F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B9362C95-B0F5-46A5-AFDE-4F641EDD4EA6}">
  <we:reference id="wa200001889" version="1.0.42.0" store="fr-FR" storeType="OMEX"/>
  <we:alternateReferences>
    <we:reference id="wa200001889" version="1.0.42.0" store="WA20000188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7952</TotalTime>
  <Words>1653</Words>
  <Application>Microsoft Office PowerPoint</Application>
  <PresentationFormat>On-screen Show (16:9)</PresentationFormat>
  <Paragraphs>330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Times New Roman</vt:lpstr>
      <vt:lpstr>Tahoma</vt:lpstr>
      <vt:lpstr>Consolas</vt:lpstr>
      <vt:lpstr>Barlow Light</vt:lpstr>
      <vt:lpstr>맑은 고딕</vt:lpstr>
      <vt:lpstr>Verdana</vt:lpstr>
      <vt:lpstr>Microsoft Sans Serif</vt:lpstr>
      <vt:lpstr>Wingdings</vt:lpstr>
      <vt:lpstr>Arial</vt:lpstr>
      <vt:lpstr>Barlow SemiBold</vt:lpstr>
      <vt:lpstr>Montserrat ExtraBold</vt:lpstr>
      <vt:lpstr>Courier New</vt:lpstr>
      <vt:lpstr>Lodovico template</vt:lpstr>
      <vt:lpstr>PROJECT 4 SEGMENTATION CLIENT D’UN SITE e-COMMERCE</vt:lpstr>
      <vt:lpstr>SOMMAIRE</vt:lpstr>
      <vt:lpstr>1. PROBLEMATIQUE</vt:lpstr>
      <vt:lpstr>1.1  OLIST STORE</vt:lpstr>
      <vt:lpstr>1.2 OBJECTIFS </vt:lpstr>
      <vt:lpstr>1.3  SEGMENTATION CLIENT </vt:lpstr>
      <vt:lpstr>1.3  SEGMENTATION CLIENT </vt:lpstr>
      <vt:lpstr>1.5  DÉMARCHE </vt:lpstr>
      <vt:lpstr>1. SEGMENTATION CLIENT </vt:lpstr>
      <vt:lpstr>2. ANALYSE EXPLORATOIRE</vt:lpstr>
      <vt:lpstr>2.1  DONNEES </vt:lpstr>
      <vt:lpstr>2.2  STRUCTURE DES DONNEES</vt:lpstr>
      <vt:lpstr>2.3  NETTOYAGE DES DONNEES</vt:lpstr>
      <vt:lpstr>2.4  LISTE UNIQUE DE CLIENTS</vt:lpstr>
      <vt:lpstr>96096</vt:lpstr>
      <vt:lpstr>EDA</vt:lpstr>
      <vt:lpstr>2.5  Evolution du nombre de commandes dans le temps</vt:lpstr>
      <vt:lpstr>2.6 Les commandes</vt:lpstr>
      <vt:lpstr>2.7  Localisation des clients</vt:lpstr>
      <vt:lpstr>2.8  Typologie des clients </vt:lpstr>
      <vt:lpstr>2.9  Exploration des features liées aux commandes  </vt:lpstr>
      <vt:lpstr>3. NETTOYAGE DES DONNEES,      FEATURE ENGIENERING</vt:lpstr>
      <vt:lpstr>3.1  NETTOYAGE DES DONNEES</vt:lpstr>
      <vt:lpstr>Regroupement des catégories</vt:lpstr>
      <vt:lpstr> RFM</vt:lpstr>
      <vt:lpstr>PowerPoint Presentation</vt:lpstr>
      <vt:lpstr>4. PISTES DE MODELISATION</vt:lpstr>
      <vt:lpstr>4.1  Standardisation - Encodage</vt:lpstr>
      <vt:lpstr>4.2 METRIQUES</vt:lpstr>
      <vt:lpstr>4a. SEGMENTATION RFM</vt:lpstr>
      <vt:lpstr>4a. SEGMENTATION RFM / K-Means (seulement pour 3 variables r, f, m)</vt:lpstr>
      <vt:lpstr>4b. SEGMENTATION : KMEANS (toutes variables)</vt:lpstr>
      <vt:lpstr>4b  Élaboration d’un échantillon réduit </vt:lpstr>
      <vt:lpstr>4b. REDUCTION DE DIMENSION: ACP / t-SNE </vt:lpstr>
      <vt:lpstr>4b. SEGMENTATION / K-Means</vt:lpstr>
      <vt:lpstr>4b. SEGMENTATION / K-Means : POURCENTAGE DE CLIENTS</vt:lpstr>
      <vt:lpstr>4c. Dendrogramme de regroupement hiérarchique</vt:lpstr>
      <vt:lpstr>4c. Clustering  Hiérarchique : ACP / t-SNE </vt:lpstr>
      <vt:lpstr>4b. Clustering  Hiérarchique: POURCENTAGE DE CLIENTS</vt:lpstr>
      <vt:lpstr>4d. Clustering de densité : ACP / t-SNE </vt:lpstr>
      <vt:lpstr>5.CHOIX DU MODELE FINAL</vt:lpstr>
      <vt:lpstr>5.  KMEANS, k = 4 : Modélisation sur l’échantillon complet</vt:lpstr>
      <vt:lpstr>5.  KMEANS, k = 4 : Modélisation sur l’échantillon complet</vt:lpstr>
      <vt:lpstr>5. ANALYSE DE STABILITE</vt:lpstr>
      <vt:lpstr>5. ANALYSE DE STABILITE</vt:lpstr>
      <vt:lpstr>5. ANALYSE DE STABILITE</vt:lpstr>
      <vt:lpstr>5Identification des clusters KMEANS</vt:lpstr>
      <vt:lpstr>6. 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CLIENT D’UN SITE eCOMMERCE: OLIST</dc:title>
  <dc:creator>Vincent SALAS</dc:creator>
  <cp:lastModifiedBy>Vic</cp:lastModifiedBy>
  <cp:revision>113</cp:revision>
  <dcterms:modified xsi:type="dcterms:W3CDTF">2022-05-31T15:42:37Z</dcterms:modified>
</cp:coreProperties>
</file>